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29"/>
  </p:notesMasterIdLst>
  <p:sldIdLst>
    <p:sldId id="256" r:id="rId2"/>
    <p:sldId id="257" r:id="rId3"/>
    <p:sldId id="363" r:id="rId4"/>
    <p:sldId id="291" r:id="rId5"/>
    <p:sldId id="292" r:id="rId6"/>
    <p:sldId id="293" r:id="rId7"/>
    <p:sldId id="297" r:id="rId8"/>
    <p:sldId id="299" r:id="rId9"/>
    <p:sldId id="301" r:id="rId10"/>
    <p:sldId id="300" r:id="rId11"/>
    <p:sldId id="302" r:id="rId12"/>
    <p:sldId id="304" r:id="rId13"/>
    <p:sldId id="347" r:id="rId14"/>
    <p:sldId id="305" r:id="rId15"/>
    <p:sldId id="364" r:id="rId16"/>
    <p:sldId id="306" r:id="rId17"/>
    <p:sldId id="433" r:id="rId18"/>
    <p:sldId id="366" r:id="rId19"/>
    <p:sldId id="353" r:id="rId20"/>
    <p:sldId id="350" r:id="rId21"/>
    <p:sldId id="349" r:id="rId22"/>
    <p:sldId id="355" r:id="rId23"/>
    <p:sldId id="428" r:id="rId24"/>
    <p:sldId id="437" r:id="rId25"/>
    <p:sldId id="365" r:id="rId26"/>
    <p:sldId id="326" r:id="rId27"/>
    <p:sldId id="330" r:id="rId28"/>
    <p:sldId id="335" r:id="rId29"/>
    <p:sldId id="367" r:id="rId30"/>
    <p:sldId id="324" r:id="rId31"/>
    <p:sldId id="342" r:id="rId32"/>
    <p:sldId id="368" r:id="rId33"/>
    <p:sldId id="373" r:id="rId34"/>
    <p:sldId id="361" r:id="rId35"/>
    <p:sldId id="374" r:id="rId36"/>
    <p:sldId id="378" r:id="rId37"/>
    <p:sldId id="380" r:id="rId38"/>
    <p:sldId id="381" r:id="rId39"/>
    <p:sldId id="389" r:id="rId40"/>
    <p:sldId id="382" r:id="rId41"/>
    <p:sldId id="384" r:id="rId42"/>
    <p:sldId id="383" r:id="rId43"/>
    <p:sldId id="385" r:id="rId44"/>
    <p:sldId id="387" r:id="rId45"/>
    <p:sldId id="388" r:id="rId46"/>
    <p:sldId id="391" r:id="rId47"/>
    <p:sldId id="392" r:id="rId48"/>
    <p:sldId id="398" r:id="rId49"/>
    <p:sldId id="394" r:id="rId50"/>
    <p:sldId id="395" r:id="rId51"/>
    <p:sldId id="397" r:id="rId52"/>
    <p:sldId id="396" r:id="rId53"/>
    <p:sldId id="400" r:id="rId54"/>
    <p:sldId id="399" r:id="rId55"/>
    <p:sldId id="401" r:id="rId56"/>
    <p:sldId id="402" r:id="rId57"/>
    <p:sldId id="406" r:id="rId58"/>
    <p:sldId id="407" r:id="rId59"/>
    <p:sldId id="408" r:id="rId60"/>
    <p:sldId id="403" r:id="rId61"/>
    <p:sldId id="409" r:id="rId62"/>
    <p:sldId id="410" r:id="rId63"/>
    <p:sldId id="412" r:id="rId64"/>
    <p:sldId id="411" r:id="rId65"/>
    <p:sldId id="386" r:id="rId66"/>
    <p:sldId id="413" r:id="rId67"/>
    <p:sldId id="414" r:id="rId68"/>
    <p:sldId id="415" r:id="rId69"/>
    <p:sldId id="416" r:id="rId70"/>
    <p:sldId id="423" r:id="rId71"/>
    <p:sldId id="422" r:id="rId72"/>
    <p:sldId id="417" r:id="rId73"/>
    <p:sldId id="424" r:id="rId74"/>
    <p:sldId id="418" r:id="rId75"/>
    <p:sldId id="419" r:id="rId76"/>
    <p:sldId id="420" r:id="rId77"/>
    <p:sldId id="427" r:id="rId78"/>
    <p:sldId id="429" r:id="rId79"/>
    <p:sldId id="430" r:id="rId80"/>
    <p:sldId id="290" r:id="rId81"/>
    <p:sldId id="357" r:id="rId82"/>
    <p:sldId id="358" r:id="rId83"/>
    <p:sldId id="371" r:id="rId84"/>
    <p:sldId id="436" r:id="rId85"/>
    <p:sldId id="307" r:id="rId86"/>
    <p:sldId id="308" r:id="rId87"/>
    <p:sldId id="309" r:id="rId88"/>
    <p:sldId id="354" r:id="rId89"/>
    <p:sldId id="356" r:id="rId90"/>
    <p:sldId id="348" r:id="rId91"/>
    <p:sldId id="360" r:id="rId92"/>
    <p:sldId id="434" r:id="rId93"/>
    <p:sldId id="327" r:id="rId94"/>
    <p:sldId id="328" r:id="rId95"/>
    <p:sldId id="329" r:id="rId96"/>
    <p:sldId id="352" r:id="rId97"/>
    <p:sldId id="332" r:id="rId98"/>
    <p:sldId id="333" r:id="rId99"/>
    <p:sldId id="334" r:id="rId100"/>
    <p:sldId id="336" r:id="rId101"/>
    <p:sldId id="425" r:id="rId102"/>
    <p:sldId id="337" r:id="rId103"/>
    <p:sldId id="346" r:id="rId104"/>
    <p:sldId id="370" r:id="rId105"/>
    <p:sldId id="435" r:id="rId106"/>
    <p:sldId id="372" r:id="rId107"/>
    <p:sldId id="438" r:id="rId108"/>
    <p:sldId id="375" r:id="rId109"/>
    <p:sldId id="376" r:id="rId110"/>
    <p:sldId id="379" r:id="rId111"/>
    <p:sldId id="377" r:id="rId112"/>
    <p:sldId id="439" r:id="rId113"/>
    <p:sldId id="404" r:id="rId114"/>
    <p:sldId id="421" r:id="rId115"/>
    <p:sldId id="426" r:id="rId116"/>
    <p:sldId id="431" r:id="rId117"/>
    <p:sldId id="312" r:id="rId118"/>
    <p:sldId id="313" r:id="rId119"/>
    <p:sldId id="314" r:id="rId120"/>
    <p:sldId id="315" r:id="rId121"/>
    <p:sldId id="318" r:id="rId122"/>
    <p:sldId id="319" r:id="rId123"/>
    <p:sldId id="320" r:id="rId124"/>
    <p:sldId id="322" r:id="rId125"/>
    <p:sldId id="323" r:id="rId126"/>
    <p:sldId id="321" r:id="rId127"/>
    <p:sldId id="331" r:id="rId1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B3518B22-8E2C-47B8-B761-A0F9B42EF81B}">
          <p14:sldIdLst>
            <p14:sldId id="256"/>
            <p14:sldId id="257"/>
          </p14:sldIdLst>
        </p14:section>
        <p14:section name="Intro" id="{FA6BDFA7-4C39-4C13-A0EA-795FC18577CE}">
          <p14:sldIdLst>
            <p14:sldId id="363"/>
            <p14:sldId id="291"/>
            <p14:sldId id="292"/>
            <p14:sldId id="293"/>
            <p14:sldId id="297"/>
            <p14:sldId id="299"/>
            <p14:sldId id="301"/>
            <p14:sldId id="300"/>
            <p14:sldId id="302"/>
            <p14:sldId id="304"/>
            <p14:sldId id="347"/>
            <p14:sldId id="305"/>
          </p14:sldIdLst>
        </p14:section>
        <p14:section name="Habitat Intelligents" id="{2A7C2A90-FE45-4672-8770-8BF2FF094864}">
          <p14:sldIdLst>
            <p14:sldId id="364"/>
            <p14:sldId id="306"/>
            <p14:sldId id="433"/>
          </p14:sldIdLst>
        </p14:section>
        <p14:section name="Reconnaissance Activités" id="{73333F83-F06C-432E-8888-F789480214E1}">
          <p14:sldIdLst>
            <p14:sldId id="366"/>
            <p14:sldId id="353"/>
            <p14:sldId id="350"/>
            <p14:sldId id="349"/>
            <p14:sldId id="355"/>
          </p14:sldIdLst>
        </p14:section>
        <p14:section name="Workbenches" id="{4C9B4494-7073-483B-A333-F63685765D55}">
          <p14:sldIdLst>
            <p14:sldId id="428"/>
            <p14:sldId id="437"/>
          </p14:sldIdLst>
        </p14:section>
        <p14:section name="Wearables" id="{EC2A6092-2716-459D-BF77-AA2905F0DCC5}">
          <p14:sldIdLst>
            <p14:sldId id="365"/>
            <p14:sldId id="326"/>
            <p14:sldId id="330"/>
            <p14:sldId id="335"/>
          </p14:sldIdLst>
        </p14:section>
        <p14:section name="Bilan" id="{EBA286E7-2E68-41B6-B2F6-EBDE07CC213F}">
          <p14:sldIdLst>
            <p14:sldId id="367"/>
            <p14:sldId id="324"/>
            <p14:sldId id="342"/>
          </p14:sldIdLst>
        </p14:section>
        <p14:section name="Reco_Sols" id="{A1E98DA2-EE46-417D-92CF-752C92973BB1}">
          <p14:sldIdLst>
            <p14:sldId id="368"/>
            <p14:sldId id="373"/>
            <p14:sldId id="361"/>
            <p14:sldId id="374"/>
            <p14:sldId id="378"/>
            <p14:sldId id="380"/>
            <p14:sldId id="381"/>
            <p14:sldId id="389"/>
            <p14:sldId id="382"/>
            <p14:sldId id="384"/>
            <p14:sldId id="383"/>
          </p14:sldIdLst>
        </p14:section>
        <p14:section name="Archi" id="{EBFBA472-898D-43B1-A11C-509216A63B9E}">
          <p14:sldIdLst>
            <p14:sldId id="385"/>
            <p14:sldId id="387"/>
            <p14:sldId id="388"/>
            <p14:sldId id="391"/>
            <p14:sldId id="392"/>
            <p14:sldId id="398"/>
            <p14:sldId id="394"/>
            <p14:sldId id="395"/>
            <p14:sldId id="397"/>
            <p14:sldId id="396"/>
            <p14:sldId id="400"/>
            <p14:sldId id="399"/>
            <p14:sldId id="401"/>
            <p14:sldId id="402"/>
            <p14:sldId id="406"/>
            <p14:sldId id="407"/>
            <p14:sldId id="408"/>
            <p14:sldId id="403"/>
            <p14:sldId id="409"/>
            <p14:sldId id="410"/>
            <p14:sldId id="412"/>
            <p14:sldId id="411"/>
          </p14:sldIdLst>
        </p14:section>
        <p14:section name="LE2ML" id="{3612E101-F3AC-4B82-9AC7-D24B9E9F5B3B}">
          <p14:sldIdLst>
            <p14:sldId id="386"/>
            <p14:sldId id="413"/>
            <p14:sldId id="414"/>
            <p14:sldId id="415"/>
            <p14:sldId id="416"/>
            <p14:sldId id="423"/>
            <p14:sldId id="422"/>
            <p14:sldId id="417"/>
            <p14:sldId id="424"/>
            <p14:sldId id="418"/>
            <p14:sldId id="419"/>
            <p14:sldId id="420"/>
          </p14:sldIdLst>
        </p14:section>
        <p14:section name="Conclusion" id="{8A46AA21-66A4-4431-B6AB-5AF3BD13310B}">
          <p14:sldIdLst>
            <p14:sldId id="427"/>
            <p14:sldId id="429"/>
            <p14:sldId id="430"/>
            <p14:sldId id="290"/>
          </p14:sldIdLst>
        </p14:section>
        <p14:section name="Refs" id="{046A399D-B6F7-4FF0-9DDF-081695F21EAF}">
          <p14:sldIdLst>
            <p14:sldId id="357"/>
            <p14:sldId id="358"/>
            <p14:sldId id="371"/>
            <p14:sldId id="436"/>
          </p14:sldIdLst>
        </p14:section>
        <p14:section name="hidden" id="{425651B4-374D-4309-830F-5B47A8712B91}">
          <p14:sldIdLst>
            <p14:sldId id="307"/>
            <p14:sldId id="308"/>
            <p14:sldId id="309"/>
            <p14:sldId id="354"/>
            <p14:sldId id="356"/>
            <p14:sldId id="348"/>
            <p14:sldId id="360"/>
            <p14:sldId id="434"/>
            <p14:sldId id="327"/>
            <p14:sldId id="328"/>
            <p14:sldId id="329"/>
            <p14:sldId id="352"/>
            <p14:sldId id="332"/>
            <p14:sldId id="333"/>
            <p14:sldId id="334"/>
            <p14:sldId id="336"/>
            <p14:sldId id="425"/>
            <p14:sldId id="337"/>
            <p14:sldId id="346"/>
            <p14:sldId id="370"/>
            <p14:sldId id="435"/>
            <p14:sldId id="372"/>
            <p14:sldId id="438"/>
            <p14:sldId id="375"/>
            <p14:sldId id="376"/>
            <p14:sldId id="379"/>
            <p14:sldId id="377"/>
            <p14:sldId id="439"/>
            <p14:sldId id="404"/>
            <p14:sldId id="421"/>
            <p14:sldId id="426"/>
            <p14:sldId id="431"/>
            <p14:sldId id="312"/>
            <p14:sldId id="313"/>
            <p14:sldId id="314"/>
            <p14:sldId id="315"/>
            <p14:sldId id="318"/>
            <p14:sldId id="319"/>
            <p14:sldId id="320"/>
            <p14:sldId id="322"/>
            <p14:sldId id="323"/>
            <p14:sldId id="321"/>
            <p14:sldId id="33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lorentin Thullier" initials="FT" lastIdx="2" clrIdx="0">
    <p:extLst>
      <p:ext uri="{19B8F6BF-5375-455C-9EA6-DF929625EA0E}">
        <p15:presenceInfo xmlns:p15="http://schemas.microsoft.com/office/powerpoint/2012/main" userId="Florentin Thull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71D1"/>
    <a:srgbClr val="FCFDFE"/>
    <a:srgbClr val="9694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1" autoAdjust="0"/>
    <p:restoredTop sz="80528" autoAdjust="0"/>
  </p:normalViewPr>
  <p:slideViewPr>
    <p:cSldViewPr snapToGrid="0">
      <p:cViewPr>
        <p:scale>
          <a:sx n="75" d="100"/>
          <a:sy n="75" d="100"/>
        </p:scale>
        <p:origin x="1498" y="-206"/>
      </p:cViewPr>
      <p:guideLst/>
    </p:cSldViewPr>
  </p:slideViewPr>
  <p:outlineViewPr>
    <p:cViewPr>
      <p:scale>
        <a:sx n="33" d="100"/>
        <a:sy n="33" d="100"/>
      </p:scale>
      <p:origin x="0" y="-4325"/>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Population mondiale</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dk1">
                    <a:tint val="88500"/>
                  </a:schemeClr>
                </a:solidFill>
                <a:prstDash val="sysDot"/>
              </a:ln>
              <a:effectLst/>
            </c:spPr>
            <c:trendlineType val="exp"/>
            <c:dispRSqr val="0"/>
            <c:dispEq val="0"/>
          </c:trendline>
          <c:cat>
            <c:numRef>
              <c:f>Sheet1!$A$2:$A$6</c:f>
              <c:numCache>
                <c:formatCode>General</c:formatCode>
                <c:ptCount val="5"/>
                <c:pt idx="0">
                  <c:v>1990</c:v>
                </c:pt>
                <c:pt idx="1">
                  <c:v>2010</c:v>
                </c:pt>
                <c:pt idx="2">
                  <c:v>2030</c:v>
                </c:pt>
                <c:pt idx="3">
                  <c:v>2050</c:v>
                </c:pt>
                <c:pt idx="4">
                  <c:v>2100</c:v>
                </c:pt>
              </c:numCache>
            </c:numRef>
          </c:cat>
          <c:val>
            <c:numRef>
              <c:f>Sheet1!$B$2:$B$6</c:f>
              <c:numCache>
                <c:formatCode>General</c:formatCode>
                <c:ptCount val="5"/>
                <c:pt idx="0">
                  <c:v>5.3</c:v>
                </c:pt>
                <c:pt idx="1">
                  <c:v>7.3</c:v>
                </c:pt>
                <c:pt idx="2">
                  <c:v>8.5</c:v>
                </c:pt>
                <c:pt idx="3">
                  <c:v>9.6999999999999993</c:v>
                </c:pt>
                <c:pt idx="4">
                  <c:v>11.2</c:v>
                </c:pt>
              </c:numCache>
            </c:numRef>
          </c:val>
          <c:extLst>
            <c:ext xmlns:c16="http://schemas.microsoft.com/office/drawing/2014/chart" uri="{C3380CC4-5D6E-409C-BE32-E72D297353CC}">
              <c16:uniqueId val="{00000000-B2CB-4AB2-8105-D1B20DC9BD99}"/>
            </c:ext>
          </c:extLst>
        </c:ser>
        <c:ser>
          <c:idx val="1"/>
          <c:order val="1"/>
          <c:tx>
            <c:strRef>
              <c:f>Sheet1!$C$1</c:f>
              <c:strCache>
                <c:ptCount val="1"/>
                <c:pt idx="0">
                  <c:v>Nombre de personnes &gt; 60ans</c:v>
                </c:pt>
              </c:strCache>
            </c:strRef>
          </c:tx>
          <c:spPr>
            <a:solidFill>
              <a:schemeClr val="dk1">
                <a:tint val="5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dk1">
                    <a:tint val="55000"/>
                  </a:schemeClr>
                </a:solidFill>
                <a:prstDash val="sysDot"/>
              </a:ln>
              <a:effectLst/>
            </c:spPr>
            <c:trendlineType val="exp"/>
            <c:dispRSqr val="0"/>
            <c:dispEq val="0"/>
          </c:trendline>
          <c:cat>
            <c:numRef>
              <c:f>Sheet1!$A$2:$A$6</c:f>
              <c:numCache>
                <c:formatCode>General</c:formatCode>
                <c:ptCount val="5"/>
                <c:pt idx="0">
                  <c:v>1990</c:v>
                </c:pt>
                <c:pt idx="1">
                  <c:v>2010</c:v>
                </c:pt>
                <c:pt idx="2">
                  <c:v>2030</c:v>
                </c:pt>
                <c:pt idx="3">
                  <c:v>2050</c:v>
                </c:pt>
                <c:pt idx="4">
                  <c:v>2100</c:v>
                </c:pt>
              </c:numCache>
            </c:numRef>
          </c:cat>
          <c:val>
            <c:numRef>
              <c:f>Sheet1!$C$2:$C$6</c:f>
              <c:numCache>
                <c:formatCode>General</c:formatCode>
                <c:ptCount val="5"/>
                <c:pt idx="1">
                  <c:v>1</c:v>
                </c:pt>
                <c:pt idx="2">
                  <c:v>1.4</c:v>
                </c:pt>
                <c:pt idx="3">
                  <c:v>2.1</c:v>
                </c:pt>
              </c:numCache>
            </c:numRef>
          </c:val>
          <c:extLst>
            <c:ext xmlns:c16="http://schemas.microsoft.com/office/drawing/2014/chart" uri="{C3380CC4-5D6E-409C-BE32-E72D297353CC}">
              <c16:uniqueId val="{00000000-C873-4295-9C00-CF0BB6BB57DB}"/>
            </c:ext>
          </c:extLst>
        </c:ser>
        <c:dLbls>
          <c:dLblPos val="outEnd"/>
          <c:showLegendKey val="0"/>
          <c:showVal val="1"/>
          <c:showCatName val="0"/>
          <c:showSerName val="0"/>
          <c:showPercent val="0"/>
          <c:showBubbleSize val="0"/>
        </c:dLbls>
        <c:gapWidth val="219"/>
        <c:overlap val="-27"/>
        <c:axId val="674185144"/>
        <c:axId val="674186456"/>
      </c:barChart>
      <c:catAx>
        <c:axId val="674185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4186456"/>
        <c:crosses val="autoZero"/>
        <c:auto val="1"/>
        <c:lblAlgn val="ctr"/>
        <c:lblOffset val="100"/>
        <c:noMultiLvlLbl val="0"/>
      </c:catAx>
      <c:valAx>
        <c:axId val="674186456"/>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sz="1050" dirty="0"/>
                  <a:t>(milliards)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4185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348B9-D597-46C7-B62D-F46E77C42B75}" type="datetimeFigureOut">
              <a:rPr lang="en-US" smtClean="0"/>
              <a:t>3/29/2021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B38C55-898F-43B2-BBEF-255DDB8A80A4}" type="slidenum">
              <a:rPr lang="en-US" smtClean="0"/>
              <a:t>‹#›</a:t>
            </a:fld>
            <a:endParaRPr lang="en-US"/>
          </a:p>
        </p:txBody>
      </p:sp>
    </p:spTree>
    <p:extLst>
      <p:ext uri="{BB962C8B-B14F-4D97-AF65-F5344CB8AC3E}">
        <p14:creationId xmlns:p14="http://schemas.microsoft.com/office/powerpoint/2010/main" val="124650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2030 </a:t>
            </a:r>
            <a:r>
              <a:rPr lang="en-US" dirty="0" err="1"/>
              <a:t>autant</a:t>
            </a:r>
            <a:r>
              <a:rPr lang="en-US" dirty="0"/>
              <a:t> de </a:t>
            </a:r>
            <a:r>
              <a:rPr lang="en-US" dirty="0" err="1"/>
              <a:t>personnes</a:t>
            </a:r>
            <a:r>
              <a:rPr lang="en-US" dirty="0"/>
              <a:t> plus que 60 </a:t>
            </a:r>
            <a:r>
              <a:rPr lang="en-US" dirty="0" err="1"/>
              <a:t>ans</a:t>
            </a:r>
            <a:r>
              <a:rPr lang="en-US" dirty="0"/>
              <a:t> que </a:t>
            </a:r>
            <a:r>
              <a:rPr lang="en-US" dirty="0" err="1"/>
              <a:t>d’habitant</a:t>
            </a:r>
            <a:r>
              <a:rPr lang="en-US" dirty="0"/>
              <a:t> </a:t>
            </a:r>
            <a:r>
              <a:rPr lang="en-US" dirty="0" err="1"/>
              <a:t>en</a:t>
            </a:r>
            <a:r>
              <a:rPr lang="en-US" dirty="0"/>
              <a:t> chine </a:t>
            </a:r>
            <a:r>
              <a:rPr lang="en-US" dirty="0" err="1"/>
              <a:t>aujourd’hui</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4</a:t>
            </a:fld>
            <a:endParaRPr lang="en-US"/>
          </a:p>
        </p:txBody>
      </p:sp>
    </p:spTree>
    <p:extLst>
      <p:ext uri="{BB962C8B-B14F-4D97-AF65-F5344CB8AC3E}">
        <p14:creationId xmlns:p14="http://schemas.microsoft.com/office/powerpoint/2010/main" val="4083518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21</a:t>
            </a:fld>
            <a:endParaRPr lang="en-US"/>
          </a:p>
        </p:txBody>
      </p:sp>
    </p:spTree>
    <p:extLst>
      <p:ext uri="{BB962C8B-B14F-4D97-AF65-F5344CB8AC3E}">
        <p14:creationId xmlns:p14="http://schemas.microsoft.com/office/powerpoint/2010/main" val="2409652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Au sein des habitats intelligents, ces outils ont principalement permis de proposer un</a:t>
            </a:r>
          </a:p>
          <a:p>
            <a:pPr algn="l"/>
            <a:r>
              <a:rPr lang="fr-FR" sz="1800" b="0" i="0" u="none" strike="noStrike" baseline="0" dirty="0">
                <a:latin typeface="NimbusRomNo9L-Regu"/>
              </a:rPr>
              <a:t>prototypage rapide des méthodes pour la reconnaissance d’activités</a:t>
            </a:r>
          </a:p>
          <a:p>
            <a:pPr algn="l"/>
            <a:endParaRPr lang="fr-FR" sz="1800" b="0" i="0" u="none" strike="noStrike" baseline="0" dirty="0">
              <a:latin typeface="NimbusRomNo9L-Regu"/>
            </a:endParaRPr>
          </a:p>
          <a:p>
            <a:pPr algn="l"/>
            <a:r>
              <a:rPr lang="fr-FR" sz="1800" b="0" i="0" u="none" strike="noStrike" baseline="0" dirty="0">
                <a:latin typeface="NimbusRomNo9L-Regu"/>
              </a:rPr>
              <a:t>Dans un contexte de recherche académique, ces ateliers sont l’intermédiaire entre le matériel (capteurs) et le logiciel</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22</a:t>
            </a:fld>
            <a:endParaRPr lang="en-US"/>
          </a:p>
        </p:txBody>
      </p:sp>
    </p:spTree>
    <p:extLst>
      <p:ext uri="{BB962C8B-B14F-4D97-AF65-F5344CB8AC3E}">
        <p14:creationId xmlns:p14="http://schemas.microsoft.com/office/powerpoint/2010/main" val="3903170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24</a:t>
            </a:fld>
            <a:endParaRPr lang="en-US"/>
          </a:p>
        </p:txBody>
      </p:sp>
    </p:spTree>
    <p:extLst>
      <p:ext uri="{BB962C8B-B14F-4D97-AF65-F5344CB8AC3E}">
        <p14:creationId xmlns:p14="http://schemas.microsoft.com/office/powerpoint/2010/main" val="4262147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Les </a:t>
            </a:r>
            <a:r>
              <a:rPr lang="fr-FR" sz="1800" b="0" i="0" u="none" strike="noStrike" baseline="0" dirty="0" err="1">
                <a:latin typeface="NimbusRomNo9L-ReguItal"/>
              </a:rPr>
              <a:t>wearable</a:t>
            </a:r>
            <a:r>
              <a:rPr lang="fr-FR" sz="1800" b="0" i="0" u="none" strike="noStrike" baseline="0" dirty="0">
                <a:latin typeface="NimbusRomNo9L-ReguItal"/>
              </a:rPr>
              <a:t> </a:t>
            </a:r>
            <a:r>
              <a:rPr lang="fr-FR" sz="1800" b="0" i="0" u="none" strike="noStrike" baseline="0" dirty="0" err="1">
                <a:latin typeface="NimbusRomNo9L-ReguItal"/>
              </a:rPr>
              <a:t>devices</a:t>
            </a:r>
            <a:r>
              <a:rPr lang="fr-FR" sz="1800" b="0" i="0" u="none" strike="noStrike" baseline="0" dirty="0">
                <a:latin typeface="NimbusRomNo9L-ReguItal"/>
              </a:rPr>
              <a:t> </a:t>
            </a:r>
            <a:r>
              <a:rPr lang="fr-FR" sz="1800" b="0" i="0" u="none" strike="noStrike" baseline="0" dirty="0">
                <a:latin typeface="NimbusRomNo9L-Regu"/>
              </a:rPr>
              <a:t>sont une sorte d’objets connectés qui se caractérisent comme une technologie qui embarque des capteurs et qui est disposée directement sur le corps humain.</a:t>
            </a:r>
            <a:br>
              <a:rPr lang="fr-FR" sz="1800" b="0" i="0" u="none" strike="noStrike" baseline="0" dirty="0">
                <a:latin typeface="NimbusRomNo9L-Regu"/>
              </a:rPr>
            </a:br>
            <a:endParaRPr lang="fr-FR" sz="1800" b="0" i="0" u="none" strike="noStrike" baseline="0" dirty="0">
              <a:latin typeface="NimbusRomNo9L-Regu"/>
            </a:endParaRPr>
          </a:p>
          <a:p>
            <a:pPr algn="l"/>
            <a:r>
              <a:rPr lang="fr-FR" sz="1800" b="0" i="0" u="none" strike="noStrike" baseline="0" dirty="0">
                <a:latin typeface="NimbusRomNo9L-Regu"/>
              </a:rPr>
              <a:t>les dispositifs autonomes (</a:t>
            </a:r>
            <a:r>
              <a:rPr lang="fr-FR" sz="1800" b="0" i="0" u="none" strike="noStrike" baseline="0" dirty="0">
                <a:latin typeface="NimbusRomNo9L-ReguItal"/>
              </a:rPr>
              <a:t>p. ex. </a:t>
            </a:r>
            <a:r>
              <a:rPr lang="fr-FR" sz="1800" b="0" i="0" u="none" strike="noStrike" baseline="0" dirty="0">
                <a:latin typeface="NimbusRomNo9L-Regu"/>
              </a:rPr>
              <a:t>les moniteurs d’activités physiques) et les dispositifs de mesure (</a:t>
            </a:r>
            <a:r>
              <a:rPr lang="fr-FR" sz="1800" b="0" i="0" u="none" strike="noStrike" baseline="0" dirty="0">
                <a:latin typeface="NimbusRomNo9L-ReguItal"/>
              </a:rPr>
              <a:t>p. ex. </a:t>
            </a:r>
            <a:r>
              <a:rPr lang="fr-FR" sz="1800" b="0" i="0" u="none" strike="noStrike" baseline="0" dirty="0">
                <a:latin typeface="NimbusRomNo9L-Regu"/>
              </a:rPr>
              <a:t>un moniteur de fréquence cardiaque porté sur la poitrine). </a:t>
            </a:r>
          </a:p>
          <a:p>
            <a:pPr algn="l"/>
            <a:endParaRPr lang="fr-FR" sz="1800" b="0" i="0" u="none" strike="noStrike" baseline="0" dirty="0">
              <a:latin typeface="NimbusRomNo9L-Regu"/>
            </a:endParaRPr>
          </a:p>
          <a:p>
            <a:pPr algn="l"/>
            <a:r>
              <a:rPr lang="fr-FR" sz="1800" b="0" i="0" u="none" strike="noStrike" baseline="0" dirty="0">
                <a:latin typeface="NimbusRomNo9L-Regu"/>
              </a:rPr>
              <a:t>Les dispositifs autonomes permettent de réaliser différents traitements qui sont ensuite communiqués à d’autres appareils</a:t>
            </a:r>
          </a:p>
          <a:p>
            <a:pPr algn="l"/>
            <a:r>
              <a:rPr lang="fr-FR" sz="1800" b="0" i="0" u="none" strike="noStrike" baseline="0" dirty="0">
                <a:latin typeface="NimbusRomNo9L-Regu"/>
              </a:rPr>
              <a:t>Les dispositifs de mesure ont pour seul objectif de transférer les informations du capteur vers un </a:t>
            </a:r>
            <a:r>
              <a:rPr lang="en-US" sz="1800" b="0" i="0" u="none" strike="noStrike" baseline="0" dirty="0" err="1">
                <a:latin typeface="NimbusRomNo9L-Regu"/>
              </a:rPr>
              <a:t>autre</a:t>
            </a:r>
            <a:r>
              <a:rPr lang="en-US" sz="1800" b="0" i="0" u="none" strike="noStrike" baseline="0" dirty="0">
                <a:latin typeface="NimbusRomNo9L-Regu"/>
              </a:rPr>
              <a:t> </a:t>
            </a:r>
            <a:r>
              <a:rPr lang="en-US" sz="1800" b="0" i="0" u="none" strike="noStrike" baseline="0" dirty="0" err="1">
                <a:latin typeface="NimbusRomNo9L-Regu"/>
              </a:rPr>
              <a:t>appareil</a:t>
            </a:r>
            <a:r>
              <a:rPr lang="en-US" sz="1800" b="0" i="0" u="none" strike="noStrike" baseline="0" dirty="0">
                <a:latin typeface="NimbusRomNo9L-Regu"/>
              </a:rPr>
              <a:t> (</a:t>
            </a:r>
            <a:r>
              <a:rPr lang="en-US" sz="1800" b="0" i="0" u="none" strike="noStrike" baseline="0" dirty="0" err="1">
                <a:latin typeface="NimbusRomNo9L-Regu"/>
              </a:rPr>
              <a:t>comme</a:t>
            </a:r>
            <a:r>
              <a:rPr lang="en-US" sz="1800" b="0" i="0" u="none" strike="noStrike" baseline="0" dirty="0">
                <a:latin typeface="NimbusRomNo9L-Regu"/>
              </a:rPr>
              <a:t> un </a:t>
            </a:r>
            <a:r>
              <a:rPr lang="en-US" sz="1800" b="0" i="0" u="none" strike="noStrike" baseline="0" dirty="0" err="1">
                <a:latin typeface="NimbusRomNo9L-Regu"/>
              </a:rPr>
              <a:t>serveur</a:t>
            </a:r>
            <a:r>
              <a:rPr lang="en-US" sz="1800" b="0" i="0" u="none" strike="noStrike" baseline="0" dirty="0">
                <a:latin typeface="NimbusRomNo9L-Regu"/>
              </a:rPr>
              <a:t> par </a:t>
            </a:r>
            <a:r>
              <a:rPr lang="en-US" sz="1800" b="0" i="0" u="none" strike="noStrike" baseline="0" dirty="0" err="1">
                <a:latin typeface="NimbusRomNo9L-Regu"/>
              </a:rPr>
              <a:t>exemple</a:t>
            </a:r>
            <a:r>
              <a:rPr lang="en-US" sz="1800" b="0" i="0" u="none" strike="noStrike" baseline="0" dirty="0">
                <a:latin typeface="NimbusRomNo9L-Regu"/>
              </a:rPr>
              <a:t>)</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25</a:t>
            </a:fld>
            <a:endParaRPr lang="en-US"/>
          </a:p>
        </p:txBody>
      </p:sp>
    </p:spTree>
    <p:extLst>
      <p:ext uri="{BB962C8B-B14F-4D97-AF65-F5344CB8AC3E}">
        <p14:creationId xmlns:p14="http://schemas.microsoft.com/office/powerpoint/2010/main" val="3128844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Photopléthysmographie</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PPG</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26</a:t>
            </a:fld>
            <a:endParaRPr lang="en-US"/>
          </a:p>
        </p:txBody>
      </p:sp>
    </p:spTree>
    <p:extLst>
      <p:ext uri="{BB962C8B-B14F-4D97-AF65-F5344CB8AC3E}">
        <p14:creationId xmlns:p14="http://schemas.microsoft.com/office/powerpoint/2010/main" val="598958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27</a:t>
            </a:fld>
            <a:endParaRPr lang="en-US"/>
          </a:p>
        </p:txBody>
      </p:sp>
    </p:spTree>
    <p:extLst>
      <p:ext uri="{BB962C8B-B14F-4D97-AF65-F5344CB8AC3E}">
        <p14:creationId xmlns:p14="http://schemas.microsoft.com/office/powerpoint/2010/main" val="3193476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28</a:t>
            </a:fld>
            <a:endParaRPr lang="en-US"/>
          </a:p>
        </p:txBody>
      </p:sp>
    </p:spTree>
    <p:extLst>
      <p:ext uri="{BB962C8B-B14F-4D97-AF65-F5344CB8AC3E}">
        <p14:creationId xmlns:p14="http://schemas.microsoft.com/office/powerpoint/2010/main" val="263556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PB#1 : </a:t>
            </a:r>
          </a:p>
          <a:p>
            <a:r>
              <a:rPr lang="fr-FR" dirty="0"/>
              <a:t>Quels sont les nouveaux apports, en matière d’intelligence, que les </a:t>
            </a:r>
            <a:r>
              <a:rPr lang="fr-FR" dirty="0" err="1"/>
              <a:t>wearable</a:t>
            </a:r>
            <a:r>
              <a:rPr lang="fr-FR" dirty="0"/>
              <a:t> </a:t>
            </a:r>
            <a:r>
              <a:rPr lang="fr-FR" dirty="0" err="1"/>
              <a:t>devices</a:t>
            </a:r>
            <a:r>
              <a:rPr lang="fr-FR" dirty="0"/>
              <a:t> vont permettre de proposer aux résidents des habitats intelligents afin d’améliorer l’assistance qui leur est requise ?</a:t>
            </a:r>
            <a:endParaRPr lang="en-US" dirty="0"/>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32</a:t>
            </a:fld>
            <a:endParaRPr lang="en-US"/>
          </a:p>
        </p:txBody>
      </p:sp>
    </p:spTree>
    <p:extLst>
      <p:ext uri="{BB962C8B-B14F-4D97-AF65-F5344CB8AC3E}">
        <p14:creationId xmlns:p14="http://schemas.microsoft.com/office/powerpoint/2010/main" val="2044561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Pour des personnes en perte d’autonomie ou ayant des troubles moteurs, certains représentent des dangers ou causer de la peur</a:t>
            </a:r>
          </a:p>
          <a:p>
            <a:pPr algn="l"/>
            <a:endParaRPr lang="fr-FR" sz="1800" b="0" i="0" u="none" strike="noStrike" baseline="0" dirty="0">
              <a:latin typeface="NimbusRomNo9L-Regu"/>
            </a:endParaRPr>
          </a:p>
          <a:p>
            <a:pPr algn="l"/>
            <a:r>
              <a:rPr lang="en-US" sz="1800" b="0" i="0" u="none" strike="noStrike" baseline="0" dirty="0">
                <a:latin typeface="NimbusRomNo9L-Regu"/>
              </a:rPr>
              <a:t>Sols </a:t>
            </a:r>
            <a:r>
              <a:rPr lang="en-US" sz="1800" b="0" i="0" u="none" strike="noStrike" baseline="0" dirty="0" err="1">
                <a:latin typeface="NimbusRomNo9L-Regu"/>
              </a:rPr>
              <a:t>meubles</a:t>
            </a:r>
            <a:r>
              <a:rPr lang="en-US" sz="1800" b="0" i="0" u="none" strike="noStrike" baseline="0" dirty="0">
                <a:latin typeface="NimbusRomNo9L-Regu"/>
              </a:rPr>
              <a:t> </a:t>
            </a:r>
            <a:r>
              <a:rPr lang="en-US" sz="1800" b="0" i="0" u="none" strike="noStrike" baseline="0" dirty="0" err="1">
                <a:latin typeface="NimbusRomNo9L-Regu"/>
              </a:rPr>
              <a:t>ou</a:t>
            </a:r>
            <a:r>
              <a:rPr lang="en-US" sz="1800" b="0" i="0" u="none" strike="noStrike" baseline="0" dirty="0">
                <a:latin typeface="NimbusRomNo9L-Regu"/>
              </a:rPr>
              <a:t> </a:t>
            </a:r>
            <a:r>
              <a:rPr lang="en-US" sz="1800" b="0" i="0" u="none" strike="noStrike" baseline="0" dirty="0" err="1">
                <a:latin typeface="NimbusRomNo9L-Regu"/>
              </a:rPr>
              <a:t>glissants</a:t>
            </a:r>
            <a:endParaRPr lang="en-US" sz="1800" b="0" i="0" u="none" strike="noStrike" baseline="0" dirty="0">
              <a:latin typeface="NimbusRomNo9L-Regu"/>
            </a:endParaRPr>
          </a:p>
          <a:p>
            <a:pPr algn="l"/>
            <a:endParaRPr lang="en-US" sz="1800" b="0" i="0" u="none" strike="noStrike" baseline="0" dirty="0">
              <a:latin typeface="NimbusRomNo9L-Regu"/>
            </a:endParaRPr>
          </a:p>
          <a:p>
            <a:pPr algn="l"/>
            <a:r>
              <a:rPr lang="fr-CA" sz="1800" b="0" i="0" u="none" strike="noStrike" baseline="0" noProof="0" dirty="0">
                <a:latin typeface="NimbusRomNo9L-Regu"/>
              </a:rPr>
              <a:t>C’est une fonctionnalité du </a:t>
            </a:r>
            <a:r>
              <a:rPr lang="fr-CA" sz="1800" b="0" i="0" u="none" strike="noStrike" baseline="0" noProof="0" dirty="0" err="1">
                <a:latin typeface="NimbusRomNo9L-Regu"/>
              </a:rPr>
              <a:t>wearable</a:t>
            </a:r>
            <a:r>
              <a:rPr lang="fr-CA" sz="1800" b="0" i="0" u="none" strike="noStrike" baseline="0" noProof="0" dirty="0">
                <a:latin typeface="NimbusRomNo9L-Regu"/>
              </a:rPr>
              <a:t> qui pourrait en proposer d’autres. </a:t>
            </a:r>
          </a:p>
          <a:p>
            <a:pPr algn="l"/>
            <a:endParaRPr lang="fr-CA" sz="1800" b="0" i="0" u="none" strike="noStrike" baseline="0" noProof="0" dirty="0">
              <a:latin typeface="NimbusRomNo9L-Regu"/>
            </a:endParaRPr>
          </a:p>
          <a:p>
            <a:pPr marL="285750" indent="-285750" algn="l">
              <a:buFontTx/>
              <a:buChar char="-"/>
            </a:pPr>
            <a:r>
              <a:rPr lang="fr-CA" sz="1800" b="0" i="0" u="none" strike="noStrike" baseline="0" noProof="0" dirty="0">
                <a:latin typeface="NimbusRomNo9L-Regu"/>
              </a:rPr>
              <a:t>prévention des chutes </a:t>
            </a:r>
          </a:p>
          <a:p>
            <a:pPr marL="285750" indent="-285750" algn="l">
              <a:buFontTx/>
              <a:buChar char="-"/>
            </a:pPr>
            <a:r>
              <a:rPr lang="fr-CA" sz="1800" b="0" i="0" u="none" strike="noStrike" baseline="0" noProof="0" dirty="0">
                <a:latin typeface="NimbusRomNo9L-Regu"/>
              </a:rPr>
              <a:t>identification par la démarche -&gt; adapter les paramètres de l’habitat, contrôle des accès biométrique</a:t>
            </a:r>
          </a:p>
          <a:p>
            <a:pPr marL="285750" indent="-285750" algn="l">
              <a:buFontTx/>
              <a:buChar char="-"/>
            </a:pPr>
            <a:r>
              <a:rPr lang="fr-CA" sz="1800" b="0" i="0" u="none" strike="noStrike" baseline="0" noProof="0" dirty="0">
                <a:latin typeface="NimbusRomNo9L-Regu"/>
              </a:rPr>
              <a:t>localisation intérieure, etc.</a:t>
            </a:r>
          </a:p>
          <a:p>
            <a:pPr algn="l"/>
            <a:endParaRPr lang="en-US" sz="1800" b="0" i="0" u="none" strike="noStrike" baseline="0" dirty="0">
              <a:latin typeface="NimbusRomNo9L-Regu"/>
            </a:endParaRPr>
          </a:p>
          <a:p>
            <a:pPr algn="l"/>
            <a:endParaRPr lang="en-US" sz="1800" b="0" i="0" u="none" strike="noStrike" baseline="0" dirty="0">
              <a:latin typeface="NimbusRomNo9L-Regu"/>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33</a:t>
            </a:fld>
            <a:endParaRPr lang="en-US"/>
          </a:p>
        </p:txBody>
      </p:sp>
    </p:spTree>
    <p:extLst>
      <p:ext uri="{BB962C8B-B14F-4D97-AF65-F5344CB8AC3E}">
        <p14:creationId xmlns:p14="http://schemas.microsoft.com/office/powerpoint/2010/main" val="1321681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34</a:t>
            </a:fld>
            <a:endParaRPr lang="en-US"/>
          </a:p>
        </p:txBody>
      </p:sp>
    </p:spTree>
    <p:extLst>
      <p:ext uri="{BB962C8B-B14F-4D97-AF65-F5344CB8AC3E}">
        <p14:creationId xmlns:p14="http://schemas.microsoft.com/office/powerpoint/2010/main" val="809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err="1">
                <a:latin typeface="NimbusRomNo9L-Regu"/>
              </a:rPr>
              <a:t>IAm</a:t>
            </a:r>
            <a:r>
              <a:rPr lang="fr-FR" sz="1800" b="0" i="0" u="none" strike="noStrike" baseline="0" dirty="0">
                <a:latin typeface="NimbusRomNo9L-Regu"/>
              </a:rPr>
              <a:t> =&gt; une couche d’abstraction où l’informatique se retrouve au service de la communication entre les objets et les personnes.</a:t>
            </a:r>
          </a:p>
          <a:p>
            <a:pPr algn="l"/>
            <a:r>
              <a:rPr lang="fr-FR" sz="1800" b="0" i="0" u="none" strike="noStrike" baseline="0" dirty="0">
                <a:latin typeface="NimbusRomNo9L-Regu"/>
              </a:rPr>
              <a:t>En pratique, selon </a:t>
            </a:r>
            <a:r>
              <a:rPr lang="fr-FR" sz="1800" b="0" i="0" u="none" strike="noStrike" baseline="0" dirty="0" err="1">
                <a:latin typeface="NimbusRomNo9L-Regu"/>
              </a:rPr>
              <a:t>Sadri</a:t>
            </a:r>
            <a:r>
              <a:rPr lang="fr-FR" sz="1800" b="0" i="0" u="none" strike="noStrike" baseline="0" dirty="0">
                <a:latin typeface="NimbusRomNo9L-Regu"/>
              </a:rPr>
              <a:t>, </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8</a:t>
            </a:fld>
            <a:endParaRPr lang="en-US"/>
          </a:p>
        </p:txBody>
      </p:sp>
    </p:spTree>
    <p:extLst>
      <p:ext uri="{BB962C8B-B14F-4D97-AF65-F5344CB8AC3E}">
        <p14:creationId xmlns:p14="http://schemas.microsoft.com/office/powerpoint/2010/main" val="2077436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1/ Embarqués sur l’Arduino</a:t>
            </a:r>
          </a:p>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35</a:t>
            </a:fld>
            <a:endParaRPr lang="en-US"/>
          </a:p>
        </p:txBody>
      </p:sp>
    </p:spTree>
    <p:extLst>
      <p:ext uri="{BB962C8B-B14F-4D97-AF65-F5344CB8AC3E}">
        <p14:creationId xmlns:p14="http://schemas.microsoft.com/office/powerpoint/2010/main" val="1592551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Différentes</a:t>
            </a:r>
            <a:r>
              <a:rPr lang="en-US" dirty="0"/>
              <a:t> configurations pour </a:t>
            </a:r>
            <a:r>
              <a:rPr lang="en-US" dirty="0" err="1"/>
              <a:t>chacun</a:t>
            </a:r>
            <a:r>
              <a:rPr lang="en-US" dirty="0"/>
              <a:t> des </a:t>
            </a:r>
            <a:r>
              <a:rPr lang="en-US" dirty="0" err="1"/>
              <a:t>algorithmes</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36</a:t>
            </a:fld>
            <a:endParaRPr lang="en-US"/>
          </a:p>
        </p:txBody>
      </p:sp>
    </p:spTree>
    <p:extLst>
      <p:ext uri="{BB962C8B-B14F-4D97-AF65-F5344CB8AC3E}">
        <p14:creationId xmlns:p14="http://schemas.microsoft.com/office/powerpoint/2010/main" val="1033771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dans bac </a:t>
            </a:r>
            <a:r>
              <a:rPr lang="en-US" dirty="0" err="1"/>
              <a:t>tel</a:t>
            </a:r>
            <a:r>
              <a:rPr lang="en-US" dirty="0"/>
              <a:t> que </a:t>
            </a:r>
            <a:r>
              <a:rPr lang="en-US" dirty="0" err="1"/>
              <a:t>représenté</a:t>
            </a:r>
            <a:r>
              <a:rPr lang="en-US" dirty="0"/>
              <a:t> sur la figure à droite </a:t>
            </a:r>
            <a:r>
              <a:rPr lang="en-US" dirty="0" err="1"/>
              <a:t>ou</a:t>
            </a:r>
            <a:r>
              <a:rPr lang="en-US" dirty="0"/>
              <a:t> dehors </a:t>
            </a:r>
            <a:r>
              <a:rPr lang="en-US" dirty="0" err="1"/>
              <a:t>en</a:t>
            </a:r>
            <a:r>
              <a:rPr lang="en-US" dirty="0"/>
              <a:t> function du type de sol</a:t>
            </a:r>
          </a:p>
        </p:txBody>
      </p:sp>
      <p:sp>
        <p:nvSpPr>
          <p:cNvPr id="4" name="Slide Number Placeholder 3"/>
          <p:cNvSpPr>
            <a:spLocks noGrp="1"/>
          </p:cNvSpPr>
          <p:nvPr>
            <p:ph type="sldNum" sz="quarter" idx="5"/>
          </p:nvPr>
        </p:nvSpPr>
        <p:spPr/>
        <p:txBody>
          <a:bodyPr/>
          <a:lstStyle/>
          <a:p>
            <a:fld id="{95B38C55-898F-43B2-BBEF-255DDB8A80A4}" type="slidenum">
              <a:rPr lang="en-US" smtClean="0"/>
              <a:t>37</a:t>
            </a:fld>
            <a:endParaRPr lang="en-US"/>
          </a:p>
        </p:txBody>
      </p:sp>
    </p:spTree>
    <p:extLst>
      <p:ext uri="{BB962C8B-B14F-4D97-AF65-F5344CB8AC3E}">
        <p14:creationId xmlns:p14="http://schemas.microsoft.com/office/powerpoint/2010/main" val="2039965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K=1 borne inférieure de l’ensemble des possibilités qu’il est généralement conseillé d’éviter afin de ne pas courir le risque de se retrouver avec un modèle en sur-apprentissage</a:t>
            </a:r>
          </a:p>
          <a:p>
            <a:pPr algn="l"/>
            <a:endParaRPr lang="fr-FR" sz="1800" b="0" i="0" u="none" strike="noStrike" baseline="0" dirty="0">
              <a:latin typeface="NimbusRomNo9L-Regu"/>
            </a:endParaRPr>
          </a:p>
          <a:p>
            <a:pPr algn="l"/>
            <a:r>
              <a:rPr lang="fr-FR" sz="1800" b="0" i="0" u="none" strike="noStrike" baseline="0" dirty="0">
                <a:latin typeface="NimbusRomNo9L-Regu"/>
              </a:rPr>
              <a:t>T = 6 a/r de 6s * 5 positions * 4 sols * 9 personnes = 1080</a:t>
            </a:r>
          </a:p>
        </p:txBody>
      </p:sp>
      <p:sp>
        <p:nvSpPr>
          <p:cNvPr id="4" name="Slide Number Placeholder 3"/>
          <p:cNvSpPr>
            <a:spLocks noGrp="1"/>
          </p:cNvSpPr>
          <p:nvPr>
            <p:ph type="sldNum" sz="quarter" idx="5"/>
          </p:nvPr>
        </p:nvSpPr>
        <p:spPr/>
        <p:txBody>
          <a:bodyPr/>
          <a:lstStyle/>
          <a:p>
            <a:fld id="{95B38C55-898F-43B2-BBEF-255DDB8A80A4}" type="slidenum">
              <a:rPr lang="en-US" smtClean="0"/>
              <a:t>38</a:t>
            </a:fld>
            <a:endParaRPr lang="en-US"/>
          </a:p>
        </p:txBody>
      </p:sp>
    </p:spTree>
    <p:extLst>
      <p:ext uri="{BB962C8B-B14F-4D97-AF65-F5344CB8AC3E}">
        <p14:creationId xmlns:p14="http://schemas.microsoft.com/office/powerpoint/2010/main" val="1952607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Observé</a:t>
            </a:r>
            <a:r>
              <a:rPr lang="en-US" dirty="0"/>
              <a:t> des </a:t>
            </a:r>
            <a:r>
              <a:rPr lang="en-US" dirty="0" err="1"/>
              <a:t>résultats</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39</a:t>
            </a:fld>
            <a:endParaRPr lang="en-US"/>
          </a:p>
        </p:txBody>
      </p:sp>
    </p:spTree>
    <p:extLst>
      <p:ext uri="{BB962C8B-B14F-4D97-AF65-F5344CB8AC3E}">
        <p14:creationId xmlns:p14="http://schemas.microsoft.com/office/powerpoint/2010/main" val="3249305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40</a:t>
            </a:fld>
            <a:endParaRPr lang="en-US"/>
          </a:p>
        </p:txBody>
      </p:sp>
    </p:spTree>
    <p:extLst>
      <p:ext uri="{BB962C8B-B14F-4D97-AF65-F5344CB8AC3E}">
        <p14:creationId xmlns:p14="http://schemas.microsoft.com/office/powerpoint/2010/main" val="3329827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42</a:t>
            </a:fld>
            <a:endParaRPr lang="en-US"/>
          </a:p>
        </p:txBody>
      </p:sp>
    </p:spTree>
    <p:extLst>
      <p:ext uri="{BB962C8B-B14F-4D97-AF65-F5344CB8AC3E}">
        <p14:creationId xmlns:p14="http://schemas.microsoft.com/office/powerpoint/2010/main" val="4013770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d’identifier que la plupart des différentes architectures d’habitats intelligents qui ont été proposées antérieurement n’ont pas été développées dans </a:t>
            </a:r>
            <a:r>
              <a:rPr lang="en-US" sz="1800" b="0" i="0" u="none" strike="noStrike" baseline="0" dirty="0" err="1">
                <a:latin typeface="NimbusRomNo9L-Regu"/>
              </a:rPr>
              <a:t>une</a:t>
            </a:r>
            <a:r>
              <a:rPr lang="en-US" sz="1800" b="0" i="0" u="none" strike="noStrike" baseline="0" dirty="0">
                <a:latin typeface="NimbusRomNo9L-Regu"/>
              </a:rPr>
              <a:t> </a:t>
            </a:r>
            <a:r>
              <a:rPr lang="en-US" sz="1800" b="0" i="0" u="none" strike="noStrike" baseline="0" dirty="0" err="1">
                <a:latin typeface="NimbusRomNo9L-Regu"/>
              </a:rPr>
              <a:t>optique</a:t>
            </a:r>
            <a:r>
              <a:rPr lang="en-US" sz="1800" b="0" i="0" u="none" strike="noStrike" baseline="0" dirty="0">
                <a:latin typeface="NimbusRomNo9L-Regu"/>
              </a:rPr>
              <a:t> </a:t>
            </a:r>
            <a:r>
              <a:rPr lang="en-US" sz="1800" b="0" i="0" u="none" strike="noStrike" baseline="0" dirty="0" err="1">
                <a:latin typeface="NimbusRomNo9L-Regu"/>
              </a:rPr>
              <a:t>évolutive</a:t>
            </a:r>
            <a:r>
              <a:rPr lang="en-US" sz="1800" b="0" i="0" u="none" strike="noStrike" baseline="0" dirty="0">
                <a:latin typeface="NimbusRomNo9L-Regu"/>
              </a:rPr>
              <a:t>.</a:t>
            </a:r>
          </a:p>
          <a:p>
            <a:pPr algn="l"/>
            <a:endParaRPr lang="en-US" sz="1800" b="0" i="0" u="none" strike="noStrike" baseline="0" dirty="0">
              <a:latin typeface="NimbusRomNo9L-Regu"/>
            </a:endParaRPr>
          </a:p>
          <a:p>
            <a:pPr algn="l"/>
            <a:r>
              <a:rPr lang="fr-FR" sz="1800" b="0" i="0" u="none" strike="noStrike" baseline="0" noProof="0" dirty="0">
                <a:latin typeface="NimbusRomNo9L-Regu"/>
              </a:rPr>
              <a:t>Difficultés à tenir compte de l’hétérogénéité des type de capteurs.</a:t>
            </a:r>
            <a:endParaRPr lang="fr-FR"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PB#2 </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faire évoluer les architectures de maisons intelligentes pour leur permettre de mieux s’adapter aux divers types de capteurs (ambiants et </a:t>
            </a:r>
            <a:r>
              <a:rPr lang="fr-FR" sz="12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2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2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tout en garantissant un excellent niveau de fiabilité dans l’accomplissement des différents processus d’apprentissage ?</a:t>
            </a:r>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43</a:t>
            </a:fld>
            <a:endParaRPr lang="en-US"/>
          </a:p>
        </p:txBody>
      </p:sp>
    </p:spTree>
    <p:extLst>
      <p:ext uri="{BB962C8B-B14F-4D97-AF65-F5344CB8AC3E}">
        <p14:creationId xmlns:p14="http://schemas.microsoft.com/office/powerpoint/2010/main" val="3584759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latin typeface="NimbusRomNo9L-Regu"/>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44</a:t>
            </a:fld>
            <a:endParaRPr lang="en-US"/>
          </a:p>
        </p:txBody>
      </p:sp>
    </p:spTree>
    <p:extLst>
      <p:ext uri="{BB962C8B-B14F-4D97-AF65-F5344CB8AC3E}">
        <p14:creationId xmlns:p14="http://schemas.microsoft.com/office/powerpoint/2010/main" val="4271052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50000"/>
              </a:lnSpc>
              <a:buFont typeface="Wingdings" panose="05000000000000000000" pitchFamily="2" charset="2"/>
              <a:buChar char="à"/>
            </a:pP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chaque service devient individuellement plus facile à maintenir et beaucoup plus rapide à développer et à déployer.</a:t>
            </a:r>
          </a:p>
          <a:p>
            <a:pPr marL="742950" lvl="1" indent="-285750">
              <a:lnSpc>
                <a:spcPct val="150000"/>
              </a:lnSpc>
              <a:buFont typeface="Wingdings" panose="05000000000000000000" pitchFamily="2" charset="2"/>
              <a:buChar char="à"/>
            </a:pPr>
            <a:r>
              <a:rPr lang="fr-FR" sz="1800" b="0" i="0" u="none" strike="noStrike" baseline="0" dirty="0">
                <a:latin typeface="NimbusRomNo9L-Regu"/>
              </a:rPr>
              <a:t>créer des applications en utilisant certains fragments déjà </a:t>
            </a:r>
            <a:r>
              <a:rPr lang="en-US" sz="1800" b="0" i="0" u="none" strike="noStrike" baseline="0" dirty="0" err="1">
                <a:latin typeface="NimbusRomNo9L-Regu"/>
              </a:rPr>
              <a:t>existants</a:t>
            </a:r>
            <a:r>
              <a:rPr lang="en-US" sz="1800" b="0" i="0" u="none" strike="noStrike" baseline="0" dirty="0">
                <a:latin typeface="NimbusRomNo9L-Regu"/>
              </a:rPr>
              <a:t>.</a:t>
            </a:r>
          </a:p>
          <a:p>
            <a:pPr marL="742950" lvl="1" indent="-285750">
              <a:lnSpc>
                <a:spcPct val="150000"/>
              </a:lnSpc>
              <a:buFont typeface="Wingdings" panose="05000000000000000000" pitchFamily="2" charset="2"/>
              <a:buChar char="à"/>
            </a:pP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du point de vue des technologies les applications peuvent être hétérogènes dans leur conception langages, librairies etc.</a:t>
            </a:r>
          </a:p>
          <a:p>
            <a:pPr marL="742950" lvl="1" indent="-285750">
              <a:lnSpc>
                <a:spcPct val="150000"/>
              </a:lnSpc>
              <a:buFont typeface="Wingdings" panose="05000000000000000000" pitchFamily="2" charset="2"/>
              <a:buChar char="à"/>
            </a:pP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cas de forte demande ponctuelle, il est possible soit d’augmenter la quantité de ressources allouées, soit d’augmenter le nombre d’instances pour les services les plus impactés, plutôt que pour l’intégralité de l’application.</a:t>
            </a:r>
          </a:p>
          <a:p>
            <a:pPr marL="742950" lvl="1" indent="-285750">
              <a:lnSpc>
                <a:spcPct val="150000"/>
              </a:lnSpc>
              <a:buFont typeface="Wingdings" panose="05000000000000000000" pitchFamily="2" charset="2"/>
              <a:buChar char="à"/>
            </a:pP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lorsqu’un service est en panne, la fonctionnalité dont il est responsable devient inopérante, mais le fonctionnement du reste de l’application n’est pas altéré.</a:t>
            </a:r>
          </a:p>
        </p:txBody>
      </p:sp>
      <p:sp>
        <p:nvSpPr>
          <p:cNvPr id="4" name="Slide Number Placeholder 3"/>
          <p:cNvSpPr>
            <a:spLocks noGrp="1"/>
          </p:cNvSpPr>
          <p:nvPr>
            <p:ph type="sldNum" sz="quarter" idx="5"/>
          </p:nvPr>
        </p:nvSpPr>
        <p:spPr/>
        <p:txBody>
          <a:bodyPr/>
          <a:lstStyle/>
          <a:p>
            <a:fld id="{95B38C55-898F-43B2-BBEF-255DDB8A80A4}" type="slidenum">
              <a:rPr lang="en-US" smtClean="0"/>
              <a:t>45</a:t>
            </a:fld>
            <a:endParaRPr lang="en-US"/>
          </a:p>
        </p:txBody>
      </p:sp>
    </p:spTree>
    <p:extLst>
      <p:ext uri="{BB962C8B-B14F-4D97-AF65-F5344CB8AC3E}">
        <p14:creationId xmlns:p14="http://schemas.microsoft.com/office/powerpoint/2010/main" val="14922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2/ pour les systèmes de santé sur le long terme</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9</a:t>
            </a:fld>
            <a:endParaRPr lang="en-US"/>
          </a:p>
        </p:txBody>
      </p:sp>
    </p:spTree>
    <p:extLst>
      <p:ext uri="{BB962C8B-B14F-4D97-AF65-F5344CB8AC3E}">
        <p14:creationId xmlns:p14="http://schemas.microsoft.com/office/powerpoint/2010/main" val="3894807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1" i="0" u="none" strike="noStrike" baseline="0" dirty="0">
                <a:latin typeface="NimbusRomNo9L-Regu"/>
              </a:rPr>
              <a:t>les conteneurs </a:t>
            </a:r>
            <a:r>
              <a:rPr lang="fr-FR" sz="1800" b="0" i="0" u="none" strike="noStrike" baseline="0" dirty="0">
                <a:latin typeface="NimbusRomNo9L-Regu"/>
              </a:rPr>
              <a:t>permettent aux instances virtuelles de partager un </a:t>
            </a:r>
            <a:r>
              <a:rPr lang="en-US" sz="1800" b="0" i="0" u="none" strike="noStrike" baseline="0" dirty="0" err="1">
                <a:latin typeface="NimbusRomNo9L-Regu"/>
              </a:rPr>
              <a:t>système</a:t>
            </a:r>
            <a:r>
              <a:rPr lang="en-US" sz="1800" b="0" i="0" u="none" strike="noStrike" baseline="0" dirty="0">
                <a:latin typeface="NimbusRomNo9L-Regu"/>
              </a:rPr>
              <a:t> </a:t>
            </a:r>
            <a:r>
              <a:rPr lang="en-US" sz="1800" b="0" i="0" u="none" strike="noStrike" baseline="0" dirty="0" err="1">
                <a:latin typeface="NimbusRomNo9L-Regu"/>
              </a:rPr>
              <a:t>d’exploitation</a:t>
            </a:r>
            <a:r>
              <a:rPr lang="en-US" sz="1800" b="0" i="0" u="none" strike="noStrike" baseline="0" dirty="0">
                <a:latin typeface="NimbusRomNo9L-Regu"/>
              </a:rPr>
              <a:t> </a:t>
            </a:r>
            <a:r>
              <a:rPr lang="en-US" sz="1800" b="0" i="0" u="none" strike="noStrike" baseline="0" dirty="0" err="1">
                <a:latin typeface="NimbusRomNo9L-Regu"/>
              </a:rPr>
              <a:t>hôte</a:t>
            </a:r>
            <a:r>
              <a:rPr lang="en-US" sz="1800" b="0" i="0" u="none" strike="noStrike" baseline="0" dirty="0">
                <a:latin typeface="NimbusRomNo9L-Regu"/>
              </a:rPr>
              <a:t> unique.</a:t>
            </a:r>
          </a:p>
          <a:p>
            <a:pPr algn="l"/>
            <a:endParaRPr lang="en-US" sz="1800" b="0" i="0" u="none" strike="noStrike" baseline="0" dirty="0">
              <a:latin typeface="NimbusRomNo9L-Regu"/>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VM ; </a:t>
            </a:r>
            <a:r>
              <a:rPr lang="fr-FR"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Hyperviseur =&gt; </a:t>
            </a:r>
            <a:r>
              <a:rPr lang="fr-FR" sz="1800" b="0" i="0" u="none" strike="noStrike" baseline="0" dirty="0">
                <a:latin typeface="NimbusRomNo9L-Regu"/>
              </a:rPr>
              <a:t>attribuer à chaque machine virtuelle les ressources nécessaires en fonction des ressources physiques du système hôte</a:t>
            </a:r>
          </a:p>
          <a:p>
            <a:pPr algn="l"/>
            <a:endParaRPr lang="fr-FR" sz="1800" b="0" i="0" u="none" strike="noStrike" baseline="0" dirty="0">
              <a:latin typeface="NimbusRomNo9L-Regu"/>
            </a:endParaRPr>
          </a:p>
          <a:p>
            <a:pPr algn="l"/>
            <a:r>
              <a:rPr lang="fr-FR" sz="1800" b="0" i="0" u="none" strike="noStrike" baseline="0" dirty="0">
                <a:latin typeface="NimbusRomNo9L-Regu"/>
              </a:rPr>
              <a:t>les conteneurs proposent une virtualisation au niveau du système d’exploitation alors que les </a:t>
            </a:r>
            <a:r>
              <a:rPr lang="fr-FR" sz="1800" b="0" i="0" u="none" strike="noStrike" baseline="0" dirty="0" err="1">
                <a:latin typeface="NimbusRomNo9L-Regu"/>
              </a:rPr>
              <a:t>VMs</a:t>
            </a:r>
            <a:r>
              <a:rPr lang="fr-FR" sz="1800" b="0" i="0" u="none" strike="noStrike" baseline="0" dirty="0">
                <a:latin typeface="NimbusRomNo9L-Regu"/>
              </a:rPr>
              <a:t> offrent une virtualisation au niveau du matériel.</a:t>
            </a:r>
          </a:p>
          <a:p>
            <a:pPr algn="l"/>
            <a:endParaRPr lang="fr-FR" sz="1800" b="0" i="0" u="none" strike="noStrike" baseline="0" dirty="0">
              <a:latin typeface="NimbusRomNo9L-Regu"/>
            </a:endParaRPr>
          </a:p>
          <a:p>
            <a:pPr algn="l"/>
            <a:r>
              <a:rPr lang="fr-FR" sz="1800" b="0" i="0" u="none" strike="noStrike" baseline="0" dirty="0">
                <a:latin typeface="NimbusRomNo9L-Regu"/>
              </a:rPr>
              <a:t>les conteneurs n’ont pas à embarquer un système d’exploitation, les images virtualisées demeurent beaucoup plus légères mais aussi plus rapide car pas d’OS à démarrer/</a:t>
            </a:r>
            <a:r>
              <a:rPr lang="fr-FR" sz="1800" b="0" i="0" u="none" strike="noStrike" baseline="0" dirty="0" err="1">
                <a:latin typeface="NimbusRomNo9L-Regu"/>
              </a:rPr>
              <a:t>arreter</a:t>
            </a:r>
            <a:endParaRPr lang="fr-FR" sz="1800" b="0" i="0" u="none" strike="noStrike" baseline="0" dirty="0">
              <a:latin typeface="NimbusRomNo9L-Regu"/>
            </a:endParaRPr>
          </a:p>
          <a:p>
            <a:pPr algn="l"/>
            <a:endParaRPr lang="fr-FR"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46</a:t>
            </a:fld>
            <a:endParaRPr lang="en-US"/>
          </a:p>
        </p:txBody>
      </p:sp>
    </p:spTree>
    <p:extLst>
      <p:ext uri="{BB962C8B-B14F-4D97-AF65-F5344CB8AC3E}">
        <p14:creationId xmlns:p14="http://schemas.microsoft.com/office/powerpoint/2010/main" val="1648919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47</a:t>
            </a:fld>
            <a:endParaRPr lang="en-US"/>
          </a:p>
        </p:txBody>
      </p:sp>
    </p:spTree>
    <p:extLst>
      <p:ext uri="{BB962C8B-B14F-4D97-AF65-F5344CB8AC3E}">
        <p14:creationId xmlns:p14="http://schemas.microsoft.com/office/powerpoint/2010/main" val="2229657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cinq </a:t>
            </a:r>
            <a:r>
              <a:rPr lang="fr-FR" sz="1800" b="0" i="0" u="none" strike="noStrike" baseline="0" dirty="0" err="1">
                <a:latin typeface="NimbusRomNo9L-Regu"/>
              </a:rPr>
              <a:t>noeuds</a:t>
            </a:r>
            <a:r>
              <a:rPr lang="fr-FR" sz="1800" b="0" i="0" u="none" strike="noStrike" baseline="0" dirty="0">
                <a:latin typeface="NimbusRomNo9L-Regu"/>
              </a:rPr>
              <a:t> principaux (</a:t>
            </a:r>
            <a:r>
              <a:rPr lang="fr-FR" sz="1800" b="0" i="0" u="none" strike="noStrike" baseline="0" dirty="0">
                <a:latin typeface="SFTT1200"/>
              </a:rPr>
              <a:t>m0</a:t>
            </a:r>
            <a:r>
              <a:rPr lang="fr-FR" sz="1800" b="0" i="0" u="none" strike="noStrike" baseline="0" dirty="0">
                <a:latin typeface="NimbusRomNo9L-Regu"/>
              </a:rPr>
              <a:t>, </a:t>
            </a:r>
            <a:r>
              <a:rPr lang="fr-FR" sz="1800" b="0" i="0" u="none" strike="noStrike" baseline="0" dirty="0">
                <a:latin typeface="SFTT1200"/>
              </a:rPr>
              <a:t>m1</a:t>
            </a:r>
            <a:r>
              <a:rPr lang="fr-FR" sz="1800" b="0" i="0" u="none" strike="noStrike" baseline="0" dirty="0">
                <a:latin typeface="NimbusRomNo9L-Regu"/>
              </a:rPr>
              <a:t>, </a:t>
            </a:r>
            <a:r>
              <a:rPr lang="fr-FR" sz="1800" b="0" i="0" u="none" strike="noStrike" baseline="0" dirty="0">
                <a:latin typeface="SFTT1200"/>
              </a:rPr>
              <a:t>m2</a:t>
            </a:r>
            <a:r>
              <a:rPr lang="fr-FR" sz="1800" b="0" i="0" u="none" strike="noStrike" baseline="0" dirty="0">
                <a:latin typeface="NimbusRomNo9L-Regu"/>
              </a:rPr>
              <a:t>, </a:t>
            </a:r>
            <a:r>
              <a:rPr lang="fr-FR" sz="1800" b="0" i="0" u="none" strike="noStrike" baseline="0" dirty="0">
                <a:latin typeface="SFTT1200"/>
              </a:rPr>
              <a:t>w0 </a:t>
            </a:r>
            <a:r>
              <a:rPr lang="fr-FR" sz="1800" b="0" i="0" u="none" strike="noStrike" baseline="0" dirty="0">
                <a:latin typeface="NimbusRomNo9L-Regu"/>
              </a:rPr>
              <a:t>et </a:t>
            </a:r>
            <a:r>
              <a:rPr lang="fr-FR" sz="1800" b="0" i="0" u="none" strike="noStrike" baseline="0" dirty="0">
                <a:latin typeface="SFTT1200"/>
              </a:rPr>
              <a:t>w1</a:t>
            </a:r>
            <a:r>
              <a:rPr lang="fr-FR" sz="1800" b="0" i="0" u="none" strike="noStrike" baseline="0" dirty="0">
                <a:latin typeface="NimbusRomNo9L-Regu"/>
              </a:rPr>
              <a:t>), =&gt; le nombre minimum de </a:t>
            </a:r>
            <a:r>
              <a:rPr lang="fr-FR" sz="1800" b="0" i="0" u="none" strike="noStrike" baseline="0" dirty="0" err="1">
                <a:latin typeface="NimbusRomNo9L-Regu"/>
              </a:rPr>
              <a:t>noeuds</a:t>
            </a:r>
            <a:r>
              <a:rPr lang="fr-FR" sz="1800" b="0" i="0" u="none" strike="noStrike" baseline="0" dirty="0">
                <a:latin typeface="NimbusRomNo9L-Regu"/>
              </a:rPr>
              <a:t> nécessaires pour former </a:t>
            </a:r>
            <a:r>
              <a:rPr lang="en-US" sz="1800" b="0" i="0" u="none" strike="noStrike" baseline="0" dirty="0">
                <a:latin typeface="NimbusRomNo9L-Regu"/>
              </a:rPr>
              <a:t>un </a:t>
            </a:r>
            <a:r>
              <a:rPr lang="en-US" sz="1800" b="0" i="0" u="none" strike="noStrike" baseline="0" dirty="0">
                <a:latin typeface="NimbusRomNo9L-ReguItal"/>
              </a:rPr>
              <a:t>cluster </a:t>
            </a:r>
            <a:r>
              <a:rPr lang="en-US" sz="1800" b="0" i="0" u="none" strike="noStrike" baseline="0" dirty="0" err="1">
                <a:latin typeface="NimbusRomNo9L-Regu"/>
              </a:rPr>
              <a:t>distribué</a:t>
            </a:r>
            <a:r>
              <a:rPr lang="en-US" sz="1800" b="0" i="0" u="none" strike="noStrike" baseline="0" dirty="0">
                <a:latin typeface="NimbusRomNo9L-Regu"/>
              </a:rPr>
              <a:t> </a:t>
            </a:r>
            <a:r>
              <a:rPr lang="en-US" sz="1800" b="0" i="0" u="none" strike="noStrike" baseline="0" dirty="0" err="1">
                <a:latin typeface="NimbusRomNo9L-Regu"/>
              </a:rPr>
              <a:t>fiable</a:t>
            </a:r>
            <a:r>
              <a:rPr lang="en-US" sz="1800" b="0" i="0" u="none" strike="noStrike" baseline="0" dirty="0">
                <a:latin typeface="NimbusRomNo9L-Regu"/>
              </a:rPr>
              <a:t>.</a:t>
            </a: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Sur chacun des nœud on à installé un moteur de conteneurs </a:t>
            </a:r>
            <a:endParaRPr lang="en-US" sz="1800" b="0" i="0" u="none" strike="noStrike" baseline="0" dirty="0">
              <a:latin typeface="NimbusRomNo9L-Regu"/>
            </a:endParaRPr>
          </a:p>
          <a:p>
            <a:pPr algn="l"/>
            <a:endParaRPr lang="en-US" sz="1800" b="0" i="0" u="none" strike="noStrike" baseline="0" dirty="0">
              <a:latin typeface="NimbusRomNo9L-Regu"/>
            </a:endParaRP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communiquent avec le système de fichiers distribués via une installation réseau redondante</a:t>
            </a:r>
          </a:p>
        </p:txBody>
      </p:sp>
      <p:sp>
        <p:nvSpPr>
          <p:cNvPr id="4" name="Slide Number Placeholder 3"/>
          <p:cNvSpPr>
            <a:spLocks noGrp="1"/>
          </p:cNvSpPr>
          <p:nvPr>
            <p:ph type="sldNum" sz="quarter" idx="5"/>
          </p:nvPr>
        </p:nvSpPr>
        <p:spPr/>
        <p:txBody>
          <a:bodyPr/>
          <a:lstStyle/>
          <a:p>
            <a:fld id="{95B38C55-898F-43B2-BBEF-255DDB8A80A4}" type="slidenum">
              <a:rPr lang="en-US" smtClean="0"/>
              <a:t>48</a:t>
            </a:fld>
            <a:endParaRPr lang="en-US"/>
          </a:p>
        </p:txBody>
      </p:sp>
    </p:spTree>
    <p:extLst>
      <p:ext uri="{BB962C8B-B14F-4D97-AF65-F5344CB8AC3E}">
        <p14:creationId xmlns:p14="http://schemas.microsoft.com/office/powerpoint/2010/main" val="384756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RAID =&gt; stockage des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données</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des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conteneurs</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qui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s’exécutent</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sur les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noeuds</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du cluster</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NFS : RAID 1 en réseau</a:t>
            </a: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=&gt;&gt; redondance matérielle et logicielle</a:t>
            </a:r>
          </a:p>
        </p:txBody>
      </p:sp>
      <p:sp>
        <p:nvSpPr>
          <p:cNvPr id="4" name="Slide Number Placeholder 3"/>
          <p:cNvSpPr>
            <a:spLocks noGrp="1"/>
          </p:cNvSpPr>
          <p:nvPr>
            <p:ph type="sldNum" sz="quarter" idx="5"/>
          </p:nvPr>
        </p:nvSpPr>
        <p:spPr/>
        <p:txBody>
          <a:bodyPr/>
          <a:lstStyle/>
          <a:p>
            <a:fld id="{95B38C55-898F-43B2-BBEF-255DDB8A80A4}" type="slidenum">
              <a:rPr lang="en-US" smtClean="0"/>
              <a:t>49</a:t>
            </a:fld>
            <a:endParaRPr lang="en-US"/>
          </a:p>
        </p:txBody>
      </p:sp>
    </p:spTree>
    <p:extLst>
      <p:ext uri="{BB962C8B-B14F-4D97-AF65-F5344CB8AC3E}">
        <p14:creationId xmlns:p14="http://schemas.microsoft.com/office/powerpoint/2010/main" val="2571107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50</a:t>
            </a:fld>
            <a:endParaRPr lang="en-US"/>
          </a:p>
        </p:txBody>
      </p:sp>
    </p:spTree>
    <p:extLst>
      <p:ext uri="{BB962C8B-B14F-4D97-AF65-F5344CB8AC3E}">
        <p14:creationId xmlns:p14="http://schemas.microsoft.com/office/powerpoint/2010/main" val="42321936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Pour qu’une telle architecture puisse fonctionner, il est nécessaire de mettre en place un mécanisme d’</a:t>
            </a:r>
            <a:r>
              <a:rPr lang="fr-FR" sz="18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orchesration</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Dès lors, on parle…</a:t>
            </a:r>
          </a:p>
        </p:txBody>
      </p:sp>
      <p:sp>
        <p:nvSpPr>
          <p:cNvPr id="4" name="Slide Number Placeholder 3"/>
          <p:cNvSpPr>
            <a:spLocks noGrp="1"/>
          </p:cNvSpPr>
          <p:nvPr>
            <p:ph type="sldNum" sz="quarter" idx="5"/>
          </p:nvPr>
        </p:nvSpPr>
        <p:spPr/>
        <p:txBody>
          <a:bodyPr/>
          <a:lstStyle/>
          <a:p>
            <a:fld id="{95B38C55-898F-43B2-BBEF-255DDB8A80A4}" type="slidenum">
              <a:rPr lang="en-US" smtClean="0"/>
              <a:t>51</a:t>
            </a:fld>
            <a:endParaRPr lang="en-US"/>
          </a:p>
        </p:txBody>
      </p:sp>
    </p:spTree>
    <p:extLst>
      <p:ext uri="{BB962C8B-B14F-4D97-AF65-F5344CB8AC3E}">
        <p14:creationId xmlns:p14="http://schemas.microsoft.com/office/powerpoint/2010/main" val="894384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Raft </a:t>
            </a:r>
            <a:r>
              <a:rPr lang="en-US" sz="1800" b="0" i="0" u="none" strike="noStrike" baseline="0" dirty="0" err="1">
                <a:latin typeface="NimbusRomNo9L-Regu"/>
              </a:rPr>
              <a:t>tolère</a:t>
            </a:r>
            <a:r>
              <a:rPr lang="en-US" sz="1800" b="0" i="0" u="none" strike="noStrike" baseline="0" dirty="0">
                <a:latin typeface="NimbusRomNo9L-Regu"/>
              </a:rPr>
              <a:t> </a:t>
            </a:r>
            <a:r>
              <a:rPr lang="en-US" sz="1800" b="0" i="0" u="none" strike="noStrike" baseline="0" dirty="0" err="1">
                <a:latin typeface="NimbusRomNo9L-Regu"/>
              </a:rPr>
              <a:t>jusqu’à</a:t>
            </a:r>
            <a:r>
              <a:rPr lang="en-US" sz="1800" b="0" i="0" u="none" strike="noStrike" baseline="0" dirty="0">
                <a:latin typeface="NimbusRomNo9L-Regu"/>
              </a:rPr>
              <a:t> (1) </a:t>
            </a:r>
            <a:r>
              <a:rPr lang="fr-FR" sz="1800" b="0" i="0" u="none" strike="noStrike" baseline="0" dirty="0">
                <a:latin typeface="NimbusRomNo9L-Regu"/>
              </a:rPr>
              <a:t>défaillances et exige un quorum de </a:t>
            </a:r>
            <a:r>
              <a:rPr lang="fr-FR" sz="1800" b="0" i="0" u="none" strike="noStrike" baseline="0" dirty="0">
                <a:latin typeface="CMSY10"/>
              </a:rPr>
              <a:t>(2) </a:t>
            </a:r>
            <a:r>
              <a:rPr lang="fr-FR" sz="1800" b="0" i="0" u="none" strike="noStrike" baseline="0" dirty="0">
                <a:latin typeface="NimbusRomNo9L-Regu"/>
              </a:rPr>
              <a:t>membres pour permettre une</a:t>
            </a:r>
          </a:p>
          <a:p>
            <a:pPr algn="l"/>
            <a:r>
              <a:rPr lang="fr-FR" sz="1800" b="0" i="0" u="none" strike="noStrike" baseline="0" dirty="0">
                <a:latin typeface="NimbusRomNo9L-Regu"/>
              </a:rPr>
              <a:t>décision, où </a:t>
            </a:r>
            <a:r>
              <a:rPr lang="fr-FR" sz="1800" b="0" i="0" u="none" strike="noStrike" baseline="0" dirty="0">
                <a:latin typeface="NimbusRomNo9L-ReguItal"/>
              </a:rPr>
              <a:t>N </a:t>
            </a:r>
            <a:r>
              <a:rPr lang="fr-FR" sz="1800" b="0" i="0" u="none" strike="noStrike" baseline="0" dirty="0">
                <a:latin typeface="NimbusRomNo9L-Regu"/>
              </a:rPr>
              <a:t>fait référence au nombre de </a:t>
            </a:r>
            <a:r>
              <a:rPr lang="fr-FR" sz="1800" b="0" i="0" u="none" strike="noStrike" baseline="0" dirty="0" err="1">
                <a:latin typeface="NimbusRomNo9L-Regu"/>
              </a:rPr>
              <a:t>noeuds</a:t>
            </a:r>
            <a:r>
              <a:rPr lang="fr-FR" sz="1800" b="0" i="0" u="none" strike="noStrike" baseline="0" dirty="0">
                <a:latin typeface="NimbusRomNo9L-Regu"/>
              </a:rPr>
              <a:t> </a:t>
            </a:r>
            <a:r>
              <a:rPr lang="fr-FR" sz="1800" b="0" i="0" u="none" strike="noStrike" baseline="0" dirty="0">
                <a:latin typeface="NimbusRomNo9L-ReguItal"/>
              </a:rPr>
              <a:t>manager</a:t>
            </a:r>
            <a:r>
              <a:rPr lang="fr-FR" sz="1800" b="0" i="0" u="none" strike="noStrike" baseline="0" dirty="0">
                <a:latin typeface="NimbusRomNo9L-Regu"/>
              </a:rPr>
              <a:t>.</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52</a:t>
            </a:fld>
            <a:endParaRPr lang="en-US"/>
          </a:p>
        </p:txBody>
      </p:sp>
    </p:spTree>
    <p:extLst>
      <p:ext uri="{BB962C8B-B14F-4D97-AF65-F5344CB8AC3E}">
        <p14:creationId xmlns:p14="http://schemas.microsoft.com/office/powerpoint/2010/main" val="3809490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Raft </a:t>
            </a:r>
            <a:r>
              <a:rPr lang="en-US" sz="1800" b="0" i="0" u="none" strike="noStrike" baseline="0" dirty="0" err="1">
                <a:latin typeface="NimbusRomNo9L-Regu"/>
              </a:rPr>
              <a:t>tolère</a:t>
            </a:r>
            <a:r>
              <a:rPr lang="en-US" sz="1800" b="0" i="0" u="none" strike="noStrike" baseline="0" dirty="0">
                <a:latin typeface="NimbusRomNo9L-Regu"/>
              </a:rPr>
              <a:t> </a:t>
            </a:r>
            <a:r>
              <a:rPr lang="en-US" sz="1800" b="0" i="0" u="none" strike="noStrike" baseline="0" dirty="0" err="1">
                <a:latin typeface="NimbusRomNo9L-Regu"/>
              </a:rPr>
              <a:t>jusqu’à</a:t>
            </a:r>
            <a:r>
              <a:rPr lang="en-US" sz="1800" b="0" i="0" u="none" strike="noStrike" baseline="0" dirty="0">
                <a:latin typeface="NimbusRomNo9L-Regu"/>
              </a:rPr>
              <a:t> (1) </a:t>
            </a:r>
            <a:r>
              <a:rPr lang="fr-FR" sz="1800" b="0" i="0" u="none" strike="noStrike" baseline="0" dirty="0">
                <a:latin typeface="NimbusRomNo9L-Regu"/>
              </a:rPr>
              <a:t>défaillances et exige un quorum de </a:t>
            </a:r>
            <a:r>
              <a:rPr lang="fr-FR" sz="1800" b="0" i="0" u="none" strike="noStrike" baseline="0" dirty="0">
                <a:latin typeface="CMSY10"/>
              </a:rPr>
              <a:t>(2) </a:t>
            </a:r>
            <a:r>
              <a:rPr lang="fr-FR" sz="1800" b="0" i="0" u="none" strike="noStrike" baseline="0" dirty="0">
                <a:latin typeface="NimbusRomNo9L-Regu"/>
              </a:rPr>
              <a:t>membres pour permettre une</a:t>
            </a:r>
          </a:p>
          <a:p>
            <a:pPr algn="l"/>
            <a:r>
              <a:rPr lang="fr-FR" sz="1800" b="0" i="0" u="none" strike="noStrike" baseline="0" dirty="0">
                <a:latin typeface="NimbusRomNo9L-Regu"/>
              </a:rPr>
              <a:t>décision, où </a:t>
            </a:r>
            <a:r>
              <a:rPr lang="fr-FR" sz="1800" b="0" i="0" u="none" strike="noStrike" baseline="0" dirty="0">
                <a:latin typeface="NimbusRomNo9L-ReguItal"/>
              </a:rPr>
              <a:t>N </a:t>
            </a:r>
            <a:r>
              <a:rPr lang="fr-FR" sz="1800" b="0" i="0" u="none" strike="noStrike" baseline="0" dirty="0">
                <a:latin typeface="NimbusRomNo9L-Regu"/>
              </a:rPr>
              <a:t>fait référence au nombre de </a:t>
            </a:r>
            <a:r>
              <a:rPr lang="fr-FR" sz="1800" b="0" i="0" u="none" strike="noStrike" baseline="0" dirty="0" err="1">
                <a:latin typeface="NimbusRomNo9L-Regu"/>
              </a:rPr>
              <a:t>noeuds</a:t>
            </a:r>
            <a:r>
              <a:rPr lang="fr-FR" sz="1800" b="0" i="0" u="none" strike="noStrike" baseline="0" dirty="0">
                <a:latin typeface="NimbusRomNo9L-Regu"/>
              </a:rPr>
              <a:t> </a:t>
            </a:r>
            <a:r>
              <a:rPr lang="fr-FR" sz="1800" b="0" i="0" u="none" strike="noStrike" baseline="0" dirty="0">
                <a:latin typeface="NimbusRomNo9L-ReguItal"/>
              </a:rPr>
              <a:t>manager</a:t>
            </a:r>
            <a:r>
              <a:rPr lang="fr-FR" sz="1800" b="0" i="0" u="none" strike="noStrike" baseline="0" dirty="0">
                <a:latin typeface="NimbusRomNo9L-Regu"/>
              </a:rPr>
              <a:t>.</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53</a:t>
            </a:fld>
            <a:endParaRPr lang="en-US"/>
          </a:p>
        </p:txBody>
      </p:sp>
    </p:spTree>
    <p:extLst>
      <p:ext uri="{BB962C8B-B14F-4D97-AF65-F5344CB8AC3E}">
        <p14:creationId xmlns:p14="http://schemas.microsoft.com/office/powerpoint/2010/main" val="486751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54</a:t>
            </a:fld>
            <a:endParaRPr lang="en-US"/>
          </a:p>
        </p:txBody>
      </p:sp>
    </p:spTree>
    <p:extLst>
      <p:ext uri="{BB962C8B-B14F-4D97-AF65-F5344CB8AC3E}">
        <p14:creationId xmlns:p14="http://schemas.microsoft.com/office/powerpoint/2010/main" val="5877640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55</a:t>
            </a:fld>
            <a:endParaRPr lang="en-US"/>
          </a:p>
        </p:txBody>
      </p:sp>
    </p:spTree>
    <p:extLst>
      <p:ext uri="{BB962C8B-B14F-4D97-AF65-F5344CB8AC3E}">
        <p14:creationId xmlns:p14="http://schemas.microsoft.com/office/powerpoint/2010/main" val="3932190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 principal défi des habitats intelligents</a:t>
            </a:r>
            <a:endParaRPr lang="fr-FR" sz="1200" b="1" dirty="0">
              <a:solidFill>
                <a:srgbClr val="2F71D1"/>
              </a:solidFill>
              <a:latin typeface="Helvetica" panose="020B0604020202020204" pitchFamily="34" charset="0"/>
              <a:cs typeface="Helvetica" panose="020B0604020202020204" pitchFamily="34" charset="0"/>
            </a:endParaRPr>
          </a:p>
          <a:p>
            <a:endParaRPr lang="en-US" dirty="0"/>
          </a:p>
          <a:p>
            <a:r>
              <a:rPr lang="en-US" dirty="0"/>
              <a:t>1/ </a:t>
            </a:r>
            <a:r>
              <a:rPr lang="fr-FR" sz="1800" b="0" i="0" u="none" strike="noStrike" baseline="0" dirty="0">
                <a:latin typeface="NimbusRomNo9L-Regu"/>
              </a:rPr>
              <a:t>activités fondamentales aux besoins primaires d’une personne </a:t>
            </a:r>
          </a:p>
          <a:p>
            <a:pPr algn="l"/>
            <a:r>
              <a:rPr lang="fr-FR" sz="1800" b="0" i="0" u="none" strike="noStrike" baseline="0" dirty="0">
                <a:latin typeface="NimbusRomNo9L-Regu"/>
              </a:rPr>
              <a:t>     </a:t>
            </a:r>
            <a:r>
              <a:rPr lang="en-US" sz="1800" b="0" i="0" u="none" strike="noStrike" baseline="0" dirty="0">
                <a:latin typeface="NimbusRomNo9L-Regu"/>
              </a:rPr>
              <a:t>se </a:t>
            </a:r>
            <a:r>
              <a:rPr lang="fr-FR" sz="1800" b="0" i="0" u="none" strike="noStrike" baseline="0" dirty="0">
                <a:latin typeface="NimbusRomNo9L-Regu"/>
              </a:rPr>
              <a:t>déplacer sans outil d’assistance, se nourrir</a:t>
            </a:r>
          </a:p>
          <a:p>
            <a:pPr algn="l"/>
            <a:endParaRPr lang="fr-FR" sz="1800" b="0" i="0" u="none" strike="noStrike" baseline="0" dirty="0">
              <a:latin typeface="NimbusRomNo9L-Regu"/>
            </a:endParaRPr>
          </a:p>
          <a:p>
            <a:pPr algn="l"/>
            <a:r>
              <a:rPr lang="fr-FR" sz="1800" b="0" i="0" u="none" strike="noStrike" baseline="0" dirty="0">
                <a:latin typeface="NimbusRomNo9L-Regu"/>
              </a:rPr>
              <a:t>2/ </a:t>
            </a:r>
            <a:r>
              <a:rPr lang="en-US" sz="1800" b="0" i="0" u="none" strike="noStrike" baseline="0" dirty="0">
                <a:latin typeface="NimbusRomNo9L-Regu"/>
              </a:rPr>
              <a:t>la </a:t>
            </a:r>
            <a:r>
              <a:rPr lang="en-US" sz="1800" b="0" i="0" u="none" strike="noStrike" baseline="0" dirty="0" err="1">
                <a:latin typeface="NimbusRomNo9L-Regu"/>
              </a:rPr>
              <a:t>préparation</a:t>
            </a:r>
            <a:r>
              <a:rPr lang="en-US" sz="1800" b="0" i="0" u="none" strike="noStrike" baseline="0" dirty="0">
                <a:latin typeface="NimbusRomNo9L-Regu"/>
              </a:rPr>
              <a:t> d’un </a:t>
            </a:r>
            <a:r>
              <a:rPr lang="en-US" sz="1800" b="0" i="0" u="none" strike="noStrike" baseline="0" dirty="0" err="1">
                <a:latin typeface="NimbusRomNo9L-Regu"/>
              </a:rPr>
              <a:t>repas</a:t>
            </a:r>
            <a:endParaRPr lang="fr-FR" sz="1800" b="0" i="0" u="none" strike="noStrike" baseline="0" dirty="0">
              <a:latin typeface="NimbusRomNo9L-Regu"/>
            </a:endParaRPr>
          </a:p>
          <a:p>
            <a:pPr algn="l"/>
            <a:endParaRPr lang="fr-FR" sz="1800" b="0" i="0" u="none" strike="noStrike" baseline="0" dirty="0">
              <a:latin typeface="NimbusRomNo9L-Regu"/>
            </a:endParaRPr>
          </a:p>
          <a:p>
            <a:pPr algn="l"/>
            <a:r>
              <a:rPr lang="fr-FR" sz="1800" b="0" i="0" u="none" strike="noStrike" baseline="0" dirty="0">
                <a:latin typeface="NimbusRomNo9L-Regu"/>
              </a:rPr>
              <a:t>3/ utiliser un nouvel appareil de cuisine</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10</a:t>
            </a:fld>
            <a:endParaRPr lang="en-US"/>
          </a:p>
        </p:txBody>
      </p:sp>
    </p:spTree>
    <p:extLst>
      <p:ext uri="{BB962C8B-B14F-4D97-AF65-F5344CB8AC3E}">
        <p14:creationId xmlns:p14="http://schemas.microsoft.com/office/powerpoint/2010/main" val="37583044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56</a:t>
            </a:fld>
            <a:endParaRPr lang="en-US"/>
          </a:p>
        </p:txBody>
      </p:sp>
    </p:spTree>
    <p:extLst>
      <p:ext uri="{BB962C8B-B14F-4D97-AF65-F5344CB8AC3E}">
        <p14:creationId xmlns:p14="http://schemas.microsoft.com/office/powerpoint/2010/main" val="1376002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Utiliser exemple en rouge pour expliquer</a:t>
            </a:r>
          </a:p>
        </p:txBody>
      </p:sp>
      <p:sp>
        <p:nvSpPr>
          <p:cNvPr id="4" name="Slide Number Placeholder 3"/>
          <p:cNvSpPr>
            <a:spLocks noGrp="1"/>
          </p:cNvSpPr>
          <p:nvPr>
            <p:ph type="sldNum" sz="quarter" idx="5"/>
          </p:nvPr>
        </p:nvSpPr>
        <p:spPr/>
        <p:txBody>
          <a:bodyPr/>
          <a:lstStyle/>
          <a:p>
            <a:fld id="{95B38C55-898F-43B2-BBEF-255DDB8A80A4}" type="slidenum">
              <a:rPr lang="en-US" smtClean="0"/>
              <a:t>57</a:t>
            </a:fld>
            <a:endParaRPr lang="en-US"/>
          </a:p>
        </p:txBody>
      </p:sp>
    </p:spTree>
    <p:extLst>
      <p:ext uri="{BB962C8B-B14F-4D97-AF65-F5344CB8AC3E}">
        <p14:creationId xmlns:p14="http://schemas.microsoft.com/office/powerpoint/2010/main" val="13889776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58</a:t>
            </a:fld>
            <a:endParaRPr lang="en-US"/>
          </a:p>
        </p:txBody>
      </p:sp>
    </p:spTree>
    <p:extLst>
      <p:ext uri="{BB962C8B-B14F-4D97-AF65-F5344CB8AC3E}">
        <p14:creationId xmlns:p14="http://schemas.microsoft.com/office/powerpoint/2010/main" val="36557716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Utiliser exemple en rouge pour expliquer</a:t>
            </a:r>
          </a:p>
        </p:txBody>
      </p:sp>
      <p:sp>
        <p:nvSpPr>
          <p:cNvPr id="4" name="Slide Number Placeholder 3"/>
          <p:cNvSpPr>
            <a:spLocks noGrp="1"/>
          </p:cNvSpPr>
          <p:nvPr>
            <p:ph type="sldNum" sz="quarter" idx="5"/>
          </p:nvPr>
        </p:nvSpPr>
        <p:spPr/>
        <p:txBody>
          <a:bodyPr/>
          <a:lstStyle/>
          <a:p>
            <a:fld id="{95B38C55-898F-43B2-BBEF-255DDB8A80A4}" type="slidenum">
              <a:rPr lang="en-US" smtClean="0"/>
              <a:t>59</a:t>
            </a:fld>
            <a:endParaRPr lang="en-US"/>
          </a:p>
        </p:txBody>
      </p:sp>
    </p:spTree>
    <p:extLst>
      <p:ext uri="{BB962C8B-B14F-4D97-AF65-F5344CB8AC3E}">
        <p14:creationId xmlns:p14="http://schemas.microsoft.com/office/powerpoint/2010/main" val="371021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NimbusRomNo9L-Regu"/>
              </a:rPr>
              <a:t>répartir</a:t>
            </a:r>
            <a:r>
              <a:rPr lang="en-US" sz="1800" b="0" i="0" u="none" strike="noStrike" baseline="0" dirty="0">
                <a:latin typeface="NimbusRomNo9L-Regu"/>
              </a:rPr>
              <a:t> les </a:t>
            </a:r>
            <a:r>
              <a:rPr lang="en-US" sz="1800" b="0" i="0" u="none" strike="noStrike" baseline="0" dirty="0" err="1">
                <a:latin typeface="NimbusRomNo9L-Regu"/>
              </a:rPr>
              <a:t>requêtes</a:t>
            </a:r>
            <a:r>
              <a:rPr lang="en-US" sz="1800" b="0" i="0" u="none" strike="noStrike" baseline="0" dirty="0">
                <a:latin typeface="NimbusRomNo9L-Regu"/>
              </a:rPr>
              <a:t> </a:t>
            </a:r>
            <a:r>
              <a:rPr lang="fr-FR" sz="1800" b="0" i="0" u="none" strike="noStrike" baseline="0" dirty="0">
                <a:latin typeface="NimbusRomNo9L-Regu"/>
              </a:rPr>
              <a:t>à l’ensemble des </a:t>
            </a:r>
            <a:r>
              <a:rPr lang="fr-FR" sz="1800" b="0" i="0" u="none" strike="noStrike" baseline="0" dirty="0" err="1">
                <a:latin typeface="NimbusRomNo9L-Regu"/>
              </a:rPr>
              <a:t>noeuds</a:t>
            </a:r>
            <a:r>
              <a:rPr lang="fr-FR" sz="1800" b="0" i="0" u="none" strike="noStrike" baseline="0" dirty="0">
                <a:latin typeface="NimbusRomNo9L-Regu"/>
              </a:rPr>
              <a:t> actifs au sein du </a:t>
            </a:r>
            <a:r>
              <a:rPr lang="fr-FR" sz="1800" b="0" i="0" u="none" strike="noStrike" baseline="0" dirty="0">
                <a:latin typeface="NimbusRomNo9L-ReguItal"/>
              </a:rPr>
              <a:t>cluster </a:t>
            </a:r>
            <a:r>
              <a:rPr lang="fr-FR" sz="1800" b="0" i="0" u="none" strike="noStrike" baseline="0" dirty="0">
                <a:latin typeface="NimbusRomNo9L-Regu"/>
              </a:rPr>
              <a:t>pour éviter que l’un d’entre eux ne soit saturé</a:t>
            </a:r>
            <a:br>
              <a:rPr lang="fr-FR" sz="1800" b="0" i="0" u="none" strike="noStrike" baseline="0" dirty="0">
                <a:latin typeface="NimbusRomNo9L-Regu"/>
              </a:rPr>
            </a:br>
            <a:br>
              <a:rPr lang="fr-FR" sz="1800" b="0" i="0" u="none" strike="noStrike" baseline="0" dirty="0">
                <a:latin typeface="NimbusRomNo9L-Regu"/>
              </a:rPr>
            </a:br>
            <a:r>
              <a:rPr lang="fr-FR" sz="1800" b="0" i="0" u="none" strike="noStrike" baseline="0" dirty="0" err="1">
                <a:latin typeface="NimbusRomNo9L-Regu"/>
              </a:rPr>
              <a:t>Træfik</a:t>
            </a:r>
            <a:r>
              <a:rPr lang="fr-FR" sz="1800" b="0" i="0" u="none" strike="noStrike" baseline="0" dirty="0">
                <a:latin typeface="NimbusRomNo9L-Regu"/>
              </a:rPr>
              <a:t> : </a:t>
            </a:r>
          </a:p>
          <a:p>
            <a:pPr algn="l"/>
            <a:r>
              <a:rPr lang="fr-FR" sz="1800" b="0" i="0" u="none" strike="noStrike" baseline="0" dirty="0">
                <a:latin typeface="NimbusRomNo9L-Regu"/>
              </a:rPr>
              <a:t> - capacité à découvrir automatiquement les informations réseau et les services disponibles dans le </a:t>
            </a:r>
            <a:r>
              <a:rPr lang="fr-FR" sz="1800" b="0" i="0" u="none" strike="noStrike" baseline="0" dirty="0">
                <a:latin typeface="NimbusRomNo9L-ReguItal"/>
              </a:rPr>
              <a:t>cluster </a:t>
            </a:r>
          </a:p>
          <a:p>
            <a:pPr marL="0" indent="0" algn="l">
              <a:buFontTx/>
              <a:buNone/>
            </a:pPr>
            <a:r>
              <a:rPr lang="fr-FR" sz="1800" b="0" i="0" u="none" strike="noStrike" baseline="0" dirty="0">
                <a:latin typeface="NimbusRomNo9L-Regu"/>
              </a:rPr>
              <a:t> - </a:t>
            </a:r>
            <a:r>
              <a:rPr lang="fr-FR" sz="1800" b="0" i="0" u="none" strike="noStrike" baseline="0" dirty="0" err="1">
                <a:latin typeface="NimbusRomNo9L-Regu"/>
              </a:rPr>
              <a:t>MaJ</a:t>
            </a:r>
            <a:r>
              <a:rPr lang="fr-FR" sz="1800" b="0" i="0" u="none" strike="noStrike" baseline="0" dirty="0">
                <a:latin typeface="NimbusRomNo9L-Regu"/>
              </a:rPr>
              <a:t> dynamique de sa configuration en fonction de l’évolution de l’environnement. </a:t>
            </a:r>
          </a:p>
          <a:p>
            <a:pPr marL="285750" indent="-285750" algn="l">
              <a:buFontTx/>
              <a:buChar char="-"/>
            </a:pPr>
            <a:endParaRPr lang="fr-FR" sz="1800" b="0" i="0" u="none" strike="noStrike" baseline="0" dirty="0">
              <a:latin typeface="NimbusRomNo9L-Regu"/>
            </a:endParaRPr>
          </a:p>
          <a:p>
            <a:pPr marL="0" indent="0" algn="l">
              <a:buFontTx/>
              <a:buNone/>
            </a:pPr>
            <a:r>
              <a:rPr lang="fr-FR" sz="1800" b="0" i="0" u="none" strike="noStrike" baseline="0" dirty="0">
                <a:latin typeface="NimbusRomNo9L-Regu"/>
              </a:rPr>
              <a:t>Important car les microservices sont généralement sans état (</a:t>
            </a:r>
            <a:r>
              <a:rPr lang="fr-FR" sz="1800" b="0" i="0" u="none" strike="noStrike" baseline="0" dirty="0" err="1">
                <a:latin typeface="NimbusRomNo9L-ReguItal"/>
              </a:rPr>
              <a:t>stateless</a:t>
            </a:r>
            <a:r>
              <a:rPr lang="fr-FR" sz="1800" b="0" i="0" u="none" strike="noStrike" baseline="0" dirty="0">
                <a:latin typeface="NimbusRomNo9L-Regu"/>
              </a:rPr>
              <a:t>), mais aussi car leur durée de vie est souvent courte </a:t>
            </a:r>
          </a:p>
          <a:p>
            <a:pPr marL="0" indent="0" algn="l">
              <a:buFontTx/>
              <a:buNone/>
            </a:pPr>
            <a:r>
              <a:rPr lang="fr-FR" sz="1800" b="0" i="0" u="none" strike="noStrike" baseline="0" dirty="0">
                <a:latin typeface="NimbusRomNo9L-Regu"/>
              </a:rPr>
              <a:t>et de nouvelles versions peuvent avoir à être déployées fréquemment.</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60</a:t>
            </a:fld>
            <a:endParaRPr lang="en-US"/>
          </a:p>
        </p:txBody>
      </p:sp>
    </p:spTree>
    <p:extLst>
      <p:ext uri="{BB962C8B-B14F-4D97-AF65-F5344CB8AC3E}">
        <p14:creationId xmlns:p14="http://schemas.microsoft.com/office/powerpoint/2010/main" val="279409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Quorum identique à l’orchestration du cluster</a:t>
            </a:r>
          </a:p>
        </p:txBody>
      </p:sp>
      <p:sp>
        <p:nvSpPr>
          <p:cNvPr id="4" name="Slide Number Placeholder 3"/>
          <p:cNvSpPr>
            <a:spLocks noGrp="1"/>
          </p:cNvSpPr>
          <p:nvPr>
            <p:ph type="sldNum" sz="quarter" idx="5"/>
          </p:nvPr>
        </p:nvSpPr>
        <p:spPr/>
        <p:txBody>
          <a:bodyPr/>
          <a:lstStyle/>
          <a:p>
            <a:fld id="{95B38C55-898F-43B2-BBEF-255DDB8A80A4}" type="slidenum">
              <a:rPr lang="en-US" smtClean="0"/>
              <a:t>61</a:t>
            </a:fld>
            <a:endParaRPr lang="en-US"/>
          </a:p>
        </p:txBody>
      </p:sp>
    </p:spTree>
    <p:extLst>
      <p:ext uri="{BB962C8B-B14F-4D97-AF65-F5344CB8AC3E}">
        <p14:creationId xmlns:p14="http://schemas.microsoft.com/office/powerpoint/2010/main" val="3818450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Simulation de la défaillance des nœuds : </a:t>
            </a: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Débranchant le </a:t>
            </a:r>
            <a:r>
              <a:rPr lang="fr-FR" sz="18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cable</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8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éthernet</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ou l’alimentation des </a:t>
            </a:r>
            <a:r>
              <a:rPr lang="fr-FR" sz="18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raspberry</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Temps de récupération plus important après une panne d’alimentation (redémarrage de l’OS)</a:t>
            </a: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b="0" i="0" u="none" strike="noStrike" baseline="0" dirty="0">
                <a:latin typeface="NimbusRomNo9L-Regu"/>
              </a:rPr>
              <a:t>fiabilité globale très satisfaisante</a:t>
            </a:r>
            <a:endParaRPr lang="fr-FR" sz="1800" b="0" i="0" u="none" strike="noStrike" baseline="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endParaRPr lang="fr-FR" sz="1800" b="0" i="0" u="none" strike="noStrike" baseline="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b="0" i="0" u="none" strike="noStrike" baseline="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Temps de récupération d’environ 10 minutes après une panne de courant générale  ce qui suggère l’utilisation </a:t>
            </a:r>
            <a:r>
              <a:rPr lang="en-US" sz="1800" b="0" i="0" u="none" strike="noStrike" baseline="0" dirty="0" err="1">
                <a:latin typeface="NimbusRomNo9L-Regu"/>
              </a:rPr>
              <a:t>d’une</a:t>
            </a:r>
            <a:r>
              <a:rPr lang="en-US" sz="1800" b="0" i="0" u="none" strike="noStrike" baseline="0" dirty="0">
                <a:latin typeface="NimbusRomNo9L-Regu"/>
              </a:rPr>
              <a:t> source </a:t>
            </a:r>
            <a:r>
              <a:rPr lang="en-US" sz="1800" b="0" i="0" u="none" strike="noStrike" baseline="0" dirty="0" err="1">
                <a:latin typeface="NimbusRomNo9L-Regu"/>
              </a:rPr>
              <a:t>d’Alimentation</a:t>
            </a:r>
            <a:r>
              <a:rPr lang="en-US" sz="1800" b="0" i="0" u="none" strike="noStrike" baseline="0" dirty="0">
                <a:latin typeface="NimbusRomNo9L-Regu"/>
              </a:rPr>
              <a:t> Sans Interruption</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62</a:t>
            </a:fld>
            <a:endParaRPr lang="en-US"/>
          </a:p>
        </p:txBody>
      </p:sp>
    </p:spTree>
    <p:extLst>
      <p:ext uri="{BB962C8B-B14F-4D97-AF65-F5344CB8AC3E}">
        <p14:creationId xmlns:p14="http://schemas.microsoft.com/office/powerpoint/2010/main" val="20830921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63</a:t>
            </a:fld>
            <a:endParaRPr lang="en-US"/>
          </a:p>
        </p:txBody>
      </p:sp>
    </p:spTree>
    <p:extLst>
      <p:ext uri="{BB962C8B-B14F-4D97-AF65-F5344CB8AC3E}">
        <p14:creationId xmlns:p14="http://schemas.microsoft.com/office/powerpoint/2010/main" val="20688895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L’utilisation de </a:t>
            </a:r>
            <a:r>
              <a:rPr lang="fr-FR" sz="18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microservices</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permet alors d’être agnostique ….</a:t>
            </a: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meilleure </a:t>
            </a:r>
          </a:p>
        </p:txBody>
      </p:sp>
      <p:sp>
        <p:nvSpPr>
          <p:cNvPr id="4" name="Slide Number Placeholder 3"/>
          <p:cNvSpPr>
            <a:spLocks noGrp="1"/>
          </p:cNvSpPr>
          <p:nvPr>
            <p:ph type="sldNum" sz="quarter" idx="5"/>
          </p:nvPr>
        </p:nvSpPr>
        <p:spPr/>
        <p:txBody>
          <a:bodyPr/>
          <a:lstStyle/>
          <a:p>
            <a:fld id="{95B38C55-898F-43B2-BBEF-255DDB8A80A4}" type="slidenum">
              <a:rPr lang="en-US" smtClean="0"/>
              <a:t>64</a:t>
            </a:fld>
            <a:endParaRPr lang="en-US"/>
          </a:p>
        </p:txBody>
      </p:sp>
    </p:spTree>
    <p:extLst>
      <p:ext uri="{BB962C8B-B14F-4D97-AF65-F5344CB8AC3E}">
        <p14:creationId xmlns:p14="http://schemas.microsoft.com/office/powerpoint/2010/main" val="19641280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65</a:t>
            </a:fld>
            <a:endParaRPr lang="en-US"/>
          </a:p>
        </p:txBody>
      </p:sp>
    </p:spTree>
    <p:extLst>
      <p:ext uri="{BB962C8B-B14F-4D97-AF65-F5344CB8AC3E}">
        <p14:creationId xmlns:p14="http://schemas.microsoft.com/office/powerpoint/2010/main" val="2938764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nouveaux capteurs puisqu’ils sont disposés directement sur le corps humain ;</a:t>
            </a:r>
          </a:p>
          <a:p>
            <a:pPr marL="914400" lvl="2" indent="0">
              <a:lnSpc>
                <a:spcPct val="150000"/>
              </a:lnSpc>
              <a:buFont typeface="Wingdings" panose="05000000000000000000" pitchFamily="2" charset="2"/>
              <a:buNone/>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Nombreux nouveaux cas d’utilisations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surveillance de la santé</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réhabilitation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reconnaissance de gestes, d’activités et de chutes</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13</a:t>
            </a:fld>
            <a:endParaRPr lang="en-US"/>
          </a:p>
        </p:txBody>
      </p:sp>
    </p:spTree>
    <p:extLst>
      <p:ext uri="{BB962C8B-B14F-4D97-AF65-F5344CB8AC3E}">
        <p14:creationId xmlns:p14="http://schemas.microsoft.com/office/powerpoint/2010/main" val="3530597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66</a:t>
            </a:fld>
            <a:endParaRPr lang="en-US"/>
          </a:p>
        </p:txBody>
      </p:sp>
    </p:spTree>
    <p:extLst>
      <p:ext uri="{BB962C8B-B14F-4D97-AF65-F5344CB8AC3E}">
        <p14:creationId xmlns:p14="http://schemas.microsoft.com/office/powerpoint/2010/main" val="16965661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67</a:t>
            </a:fld>
            <a:endParaRPr lang="en-US"/>
          </a:p>
        </p:txBody>
      </p:sp>
    </p:spTree>
    <p:extLst>
      <p:ext uri="{BB962C8B-B14F-4D97-AF65-F5344CB8AC3E}">
        <p14:creationId xmlns:p14="http://schemas.microsoft.com/office/powerpoint/2010/main" val="2648835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API est principalement chargée de piloter tous les autres composants logiciels qui sont considérés comme des modules et que n’importe qui peut développer afin d’intégrer à l’outil de nouvelles fonctionnalités selon les besoins.</a:t>
            </a:r>
          </a:p>
          <a:p>
            <a:pPr algn="l"/>
            <a:endParaRPr lang="fr-FR"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endParaRP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68</a:t>
            </a:fld>
            <a:endParaRPr lang="en-US"/>
          </a:p>
        </p:txBody>
      </p:sp>
    </p:spTree>
    <p:extLst>
      <p:ext uri="{BB962C8B-B14F-4D97-AF65-F5344CB8AC3E}">
        <p14:creationId xmlns:p14="http://schemas.microsoft.com/office/powerpoint/2010/main" val="25809637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69</a:t>
            </a:fld>
            <a:endParaRPr lang="en-US"/>
          </a:p>
        </p:txBody>
      </p:sp>
    </p:spTree>
    <p:extLst>
      <p:ext uri="{BB962C8B-B14F-4D97-AF65-F5344CB8AC3E}">
        <p14:creationId xmlns:p14="http://schemas.microsoft.com/office/powerpoint/2010/main" val="3508005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70</a:t>
            </a:fld>
            <a:endParaRPr lang="en-US"/>
          </a:p>
        </p:txBody>
      </p:sp>
    </p:spTree>
    <p:extLst>
      <p:ext uri="{BB962C8B-B14F-4D97-AF65-F5344CB8AC3E}">
        <p14:creationId xmlns:p14="http://schemas.microsoft.com/office/powerpoint/2010/main" val="11701846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Deux </a:t>
            </a:r>
            <a:r>
              <a:rPr lang="fr-FR" sz="1800" b="0" i="0" u="none" strike="noStrike" baseline="0" dirty="0">
                <a:latin typeface="NimbusRomNo9L-ReguItal"/>
              </a:rPr>
              <a:t>jobs </a:t>
            </a:r>
            <a:r>
              <a:rPr lang="fr-FR" sz="1800" b="0" i="0" u="none" strike="noStrike" baseline="0" dirty="0">
                <a:latin typeface="NimbusRomNo9L-Regu"/>
              </a:rPr>
              <a:t>démarrés à des moments différents, mais dont le traitement est concurrent. En effet, il est possible d’observer que pour le premier </a:t>
            </a:r>
            <a:r>
              <a:rPr lang="fr-FR" sz="1800" b="0" i="0" u="none" strike="noStrike" baseline="0" dirty="0">
                <a:latin typeface="NimbusRomNo9L-ReguItal"/>
              </a:rPr>
              <a:t>job</a:t>
            </a:r>
            <a:r>
              <a:rPr lang="fr-FR" sz="1800" b="0" i="0" u="none" strike="noStrike" baseline="0" dirty="0">
                <a:latin typeface="NimbusRomNo9L-Regu"/>
              </a:rPr>
              <a:t>, les tâches de fenêtrage et d’extraction de caractéristiques sont toutes les deux terminées alors que le conteneur d’apprentissage est toujours en cours d’exécution. À l’inverse, la tâche de fenêtrage pour le second </a:t>
            </a:r>
            <a:r>
              <a:rPr lang="fr-FR" sz="1800" b="0" i="0" u="none" strike="noStrike" baseline="0" dirty="0">
                <a:latin typeface="NimbusRomNo9L-ReguItal"/>
              </a:rPr>
              <a:t>job </a:t>
            </a:r>
            <a:r>
              <a:rPr lang="fr-FR" sz="1800" b="0" i="0" u="none" strike="noStrike" baseline="0" dirty="0">
                <a:latin typeface="NimbusRomNo9L-Regu"/>
              </a:rPr>
              <a:t>vient juste de commencer et les autres conteneurs ne sont pas visibles, car ils n’ont pas encore été </a:t>
            </a:r>
            <a:r>
              <a:rPr lang="en-US" sz="1800" b="0" i="0" u="none" strike="noStrike" baseline="0" dirty="0" err="1">
                <a:latin typeface="NimbusRomNo9L-Regu"/>
              </a:rPr>
              <a:t>démarrés</a:t>
            </a:r>
            <a:r>
              <a:rPr lang="en-US" sz="1800" b="0" i="0" u="none" strike="noStrike" baseline="0" dirty="0">
                <a:latin typeface="NimbusRomNo9L-Regu"/>
              </a:rPr>
              <a:t>.</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71</a:t>
            </a:fld>
            <a:endParaRPr lang="en-US"/>
          </a:p>
        </p:txBody>
      </p:sp>
    </p:spTree>
    <p:extLst>
      <p:ext uri="{BB962C8B-B14F-4D97-AF65-F5344CB8AC3E}">
        <p14:creationId xmlns:p14="http://schemas.microsoft.com/office/powerpoint/2010/main" val="40660238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72</a:t>
            </a:fld>
            <a:endParaRPr lang="en-US"/>
          </a:p>
        </p:txBody>
      </p:sp>
    </p:spTree>
    <p:extLst>
      <p:ext uri="{BB962C8B-B14F-4D97-AF65-F5344CB8AC3E}">
        <p14:creationId xmlns:p14="http://schemas.microsoft.com/office/powerpoint/2010/main" val="5712776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73</a:t>
            </a:fld>
            <a:endParaRPr lang="en-US"/>
          </a:p>
        </p:txBody>
      </p:sp>
    </p:spTree>
    <p:extLst>
      <p:ext uri="{BB962C8B-B14F-4D97-AF65-F5344CB8AC3E}">
        <p14:creationId xmlns:p14="http://schemas.microsoft.com/office/powerpoint/2010/main" val="37714925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74</a:t>
            </a:fld>
            <a:endParaRPr lang="en-US"/>
          </a:p>
        </p:txBody>
      </p:sp>
    </p:spTree>
    <p:extLst>
      <p:ext uri="{BB962C8B-B14F-4D97-AF65-F5344CB8AC3E}">
        <p14:creationId xmlns:p14="http://schemas.microsoft.com/office/powerpoint/2010/main" val="20957644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76</a:t>
            </a:fld>
            <a:endParaRPr lang="en-US"/>
          </a:p>
        </p:txBody>
      </p:sp>
    </p:spTree>
    <p:extLst>
      <p:ext uri="{BB962C8B-B14F-4D97-AF65-F5344CB8AC3E}">
        <p14:creationId xmlns:p14="http://schemas.microsoft.com/office/powerpoint/2010/main" val="3267360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16</a:t>
            </a:fld>
            <a:endParaRPr lang="en-US"/>
          </a:p>
        </p:txBody>
      </p:sp>
    </p:spTree>
    <p:extLst>
      <p:ext uri="{BB962C8B-B14F-4D97-AF65-F5344CB8AC3E}">
        <p14:creationId xmlns:p14="http://schemas.microsoft.com/office/powerpoint/2010/main" val="17462953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1/ nous a permis d’identifier les différents besoins essentiels à une meilleure intégration de ces dispositifs au sein des habitats intelligents. Il est donc apparu que ceux-ci étaient davantage liés aux composants logiciels des </a:t>
            </a:r>
            <a:r>
              <a:rPr lang="fr-FR" sz="1800" b="0" i="0" u="none" strike="noStrike" baseline="0" dirty="0" err="1">
                <a:latin typeface="NimbusRomNo9L-ReguItal"/>
              </a:rPr>
              <a:t>wearble</a:t>
            </a:r>
            <a:r>
              <a:rPr lang="fr-FR" sz="1800" b="0" i="0" u="none" strike="noStrike" baseline="0" dirty="0">
                <a:latin typeface="NimbusRomNo9L-ReguItal"/>
              </a:rPr>
              <a:t> </a:t>
            </a:r>
            <a:r>
              <a:rPr lang="fr-FR" sz="1800" b="0" i="0" u="none" strike="noStrike" baseline="0" dirty="0" err="1">
                <a:latin typeface="NimbusRomNo9L-ReguItal"/>
              </a:rPr>
              <a:t>device</a:t>
            </a:r>
            <a:r>
              <a:rPr lang="fr-FR" sz="1800" b="0" i="0" u="none" strike="noStrike" baseline="0" dirty="0">
                <a:latin typeface="NimbusRomNo9L-ReguItal"/>
              </a:rPr>
              <a:t> </a:t>
            </a:r>
            <a:r>
              <a:rPr lang="fr-FR" sz="1800" b="0" i="0" u="none" strike="noStrike" baseline="0" dirty="0">
                <a:latin typeface="NimbusRomNo9L-Regu"/>
              </a:rPr>
              <a:t>plus qu’au matériel.</a:t>
            </a:r>
          </a:p>
          <a:p>
            <a:pPr algn="l"/>
            <a:endParaRPr lang="fr-FR" sz="1800" b="0" i="0" u="none" strike="noStrike" baseline="0" dirty="0">
              <a:latin typeface="NimbusRomNo9L-Regu"/>
            </a:endParaRPr>
          </a:p>
          <a:p>
            <a:pPr algn="l"/>
            <a:r>
              <a:rPr lang="fr-FR" sz="1800" b="1"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Ubiquitous</a:t>
            </a:r>
            <a:r>
              <a:rPr lang="fr-FR" sz="1800" b="1"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Intelligence and </a:t>
            </a:r>
            <a:r>
              <a:rPr lang="fr-FR" sz="1800" b="1"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Computing</a:t>
            </a:r>
            <a:endParaRPr lang="fr-FR" sz="1800" b="1"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endParaRPr>
          </a:p>
          <a:p>
            <a:pPr algn="l"/>
            <a:r>
              <a:rPr lang="en-US" sz="2800" b="1" i="0" dirty="0">
                <a:solidFill>
                  <a:srgbClr val="035289"/>
                </a:solidFill>
                <a:effectLst/>
                <a:latin typeface="arial" panose="020B0604020202020204" pitchFamily="34" charset="0"/>
              </a:rPr>
              <a:t>Journal of Ambient Intelligence and Humanized Computing</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78</a:t>
            </a:fld>
            <a:endParaRPr lang="en-US"/>
          </a:p>
        </p:txBody>
      </p:sp>
    </p:spTree>
    <p:extLst>
      <p:ext uri="{BB962C8B-B14F-4D97-AF65-F5344CB8AC3E}">
        <p14:creationId xmlns:p14="http://schemas.microsoft.com/office/powerpoint/2010/main" val="31053121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79</a:t>
            </a:fld>
            <a:endParaRPr lang="en-US"/>
          </a:p>
        </p:txBody>
      </p:sp>
    </p:spTree>
    <p:extLst>
      <p:ext uri="{BB962C8B-B14F-4D97-AF65-F5344CB8AC3E}">
        <p14:creationId xmlns:p14="http://schemas.microsoft.com/office/powerpoint/2010/main" val="18717488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B38C55-898F-43B2-BBEF-255DDB8A80A4}" type="slidenum">
              <a:rPr lang="en-US" smtClean="0"/>
              <a:t>80</a:t>
            </a:fld>
            <a:endParaRPr lang="en-US"/>
          </a:p>
        </p:txBody>
      </p:sp>
    </p:spTree>
    <p:extLst>
      <p:ext uri="{BB962C8B-B14F-4D97-AF65-F5344CB8AC3E}">
        <p14:creationId xmlns:p14="http://schemas.microsoft.com/office/powerpoint/2010/main" val="1161457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2000" dirty="0"/>
              <a:t>Avantages</a:t>
            </a:r>
          </a:p>
          <a:p>
            <a:pPr lvl="1"/>
            <a:r>
              <a:rPr lang="fr-FR" sz="1800" dirty="0"/>
              <a:t>Matériel robuste et testé</a:t>
            </a:r>
          </a:p>
          <a:p>
            <a:pPr lvl="1"/>
            <a:r>
              <a:rPr lang="fr-FR" sz="1800" dirty="0"/>
              <a:t>Facilité d’accès aux données</a:t>
            </a:r>
          </a:p>
          <a:p>
            <a:pPr lvl="1"/>
            <a:endParaRPr lang="fr-FR" sz="1800" dirty="0"/>
          </a:p>
          <a:p>
            <a:r>
              <a:rPr lang="fr-FR" sz="2000" dirty="0"/>
              <a:t>Inconvénients</a:t>
            </a:r>
          </a:p>
          <a:p>
            <a:pPr lvl="1"/>
            <a:r>
              <a:rPr lang="fr-FR" sz="1800" dirty="0"/>
              <a:t>Architecture onéreuse</a:t>
            </a:r>
          </a:p>
          <a:p>
            <a:pPr lvl="1"/>
            <a:r>
              <a:rPr lang="fr-FR" sz="1800" dirty="0"/>
              <a:t>Beaucoup de points uniques de rupture</a:t>
            </a:r>
          </a:p>
          <a:p>
            <a:pPr lvl="1"/>
            <a:r>
              <a:rPr lang="fr-FR" sz="1800" dirty="0"/>
              <a:t>Complexité d’ajouter de nouveaux capteurs/effecteurs</a:t>
            </a:r>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85</a:t>
            </a:fld>
            <a:endParaRPr lang="en-US"/>
          </a:p>
        </p:txBody>
      </p:sp>
    </p:spTree>
    <p:extLst>
      <p:ext uri="{BB962C8B-B14F-4D97-AF65-F5344CB8AC3E}">
        <p14:creationId xmlns:p14="http://schemas.microsoft.com/office/powerpoint/2010/main" val="42351782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2000" dirty="0"/>
              <a:t>Avantages</a:t>
            </a:r>
          </a:p>
          <a:p>
            <a:pPr lvl="1"/>
            <a:r>
              <a:rPr lang="fr-FR" sz="1800" dirty="0"/>
              <a:t>Ajout automatique des capteurs</a:t>
            </a:r>
          </a:p>
          <a:p>
            <a:pPr lvl="1"/>
            <a:r>
              <a:rPr lang="fr-FR" sz="1800" dirty="0"/>
              <a:t>Haute abstraction des données</a:t>
            </a:r>
          </a:p>
          <a:p>
            <a:pPr lvl="1"/>
            <a:r>
              <a:rPr lang="fr-FR" sz="1800" dirty="0"/>
              <a:t>Coûts réduits</a:t>
            </a:r>
          </a:p>
          <a:p>
            <a:pPr lvl="1"/>
            <a:endParaRPr lang="fr-FR" sz="1800" dirty="0"/>
          </a:p>
          <a:p>
            <a:r>
              <a:rPr lang="fr-FR" sz="2000" dirty="0"/>
              <a:t>Inconvénients</a:t>
            </a:r>
          </a:p>
          <a:p>
            <a:pPr lvl="1"/>
            <a:r>
              <a:rPr lang="fr-FR" sz="1800" dirty="0"/>
              <a:t>Point unique de rupture</a:t>
            </a:r>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86</a:t>
            </a:fld>
            <a:endParaRPr lang="en-US"/>
          </a:p>
        </p:txBody>
      </p:sp>
    </p:spTree>
    <p:extLst>
      <p:ext uri="{BB962C8B-B14F-4D97-AF65-F5344CB8AC3E}">
        <p14:creationId xmlns:p14="http://schemas.microsoft.com/office/powerpoint/2010/main" val="1595136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Point unique de rupture dans l’accès aux données</a:t>
            </a:r>
            <a:endParaRPr lang="fr-FR" dirty="0"/>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87</a:t>
            </a:fld>
            <a:endParaRPr lang="en-US"/>
          </a:p>
        </p:txBody>
      </p:sp>
    </p:spTree>
    <p:extLst>
      <p:ext uri="{BB962C8B-B14F-4D97-AF65-F5344CB8AC3E}">
        <p14:creationId xmlns:p14="http://schemas.microsoft.com/office/powerpoint/2010/main" val="40519076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Unité</a:t>
            </a:r>
            <a:r>
              <a:rPr lang="en-US" dirty="0"/>
              <a:t> de gestion : </a:t>
            </a:r>
            <a:r>
              <a:rPr lang="en-US" dirty="0" err="1"/>
              <a:t>enregistrement</a:t>
            </a:r>
            <a:r>
              <a:rPr lang="en-US" dirty="0"/>
              <a:t> des </a:t>
            </a:r>
            <a:r>
              <a:rPr lang="en-US" dirty="0" err="1"/>
              <a:t>transducteurs</a:t>
            </a:r>
            <a:r>
              <a:rPr lang="en-US" dirty="0"/>
              <a:t> + recuperation du </a:t>
            </a:r>
            <a:r>
              <a:rPr lang="en-US" dirty="0" err="1"/>
              <a:t>pilote</a:t>
            </a:r>
            <a:r>
              <a:rPr lang="en-US" dirty="0"/>
              <a:t> et du </a:t>
            </a:r>
            <a:r>
              <a:rPr lang="en-US" dirty="0" err="1"/>
              <a:t>fichier</a:t>
            </a:r>
            <a:r>
              <a:rPr lang="en-US" dirty="0"/>
              <a:t> </a:t>
            </a:r>
            <a:r>
              <a:rPr lang="en-US" dirty="0" err="1"/>
              <a:t>d’instructions</a:t>
            </a:r>
            <a:r>
              <a:rPr lang="en-US" dirty="0"/>
              <a:t> pour </a:t>
            </a:r>
            <a:r>
              <a:rPr lang="en-US" dirty="0" err="1"/>
              <a:t>chaque</a:t>
            </a:r>
            <a:r>
              <a:rPr lang="en-US" dirty="0"/>
              <a:t> </a:t>
            </a:r>
            <a:r>
              <a:rPr lang="en-US" dirty="0" err="1"/>
              <a:t>transducteur</a:t>
            </a:r>
            <a:endParaRPr lang="en-US" dirty="0"/>
          </a:p>
          <a:p>
            <a:r>
              <a:rPr lang="en-US" dirty="0" err="1"/>
              <a:t>Nécéssaire</a:t>
            </a:r>
            <a:r>
              <a:rPr lang="en-US" dirty="0"/>
              <a:t> pour la mise </a:t>
            </a:r>
            <a:r>
              <a:rPr lang="en-US" dirty="0" err="1"/>
              <a:t>en</a:t>
            </a:r>
            <a:r>
              <a:rPr lang="en-US" dirty="0"/>
              <a:t> oeuvre de </a:t>
            </a:r>
            <a:r>
              <a:rPr lang="en-US" dirty="0" err="1"/>
              <a:t>l’architecture</a:t>
            </a:r>
            <a:r>
              <a:rPr lang="en-US" dirty="0"/>
              <a:t> et le </a:t>
            </a:r>
            <a:r>
              <a:rPr lang="en-US" dirty="0" err="1"/>
              <a:t>suivis</a:t>
            </a:r>
            <a:r>
              <a:rPr lang="en-US" dirty="0"/>
              <a:t> du </a:t>
            </a:r>
            <a:r>
              <a:rPr lang="en-US" dirty="0" err="1"/>
              <a:t>fonctionnement</a:t>
            </a:r>
            <a:r>
              <a:rPr lang="en-US" dirty="0"/>
              <a:t> du </a:t>
            </a:r>
            <a:r>
              <a:rPr lang="en-US" dirty="0" err="1"/>
              <a:t>capteur</a:t>
            </a:r>
            <a:r>
              <a:rPr lang="en-US" dirty="0"/>
              <a:t> (p. ex. </a:t>
            </a:r>
            <a:r>
              <a:rPr lang="en-US" dirty="0" err="1"/>
              <a:t>Alertes</a:t>
            </a:r>
            <a:r>
              <a:rPr lang="en-US" dirty="0"/>
              <a:t> </a:t>
            </a:r>
            <a:r>
              <a:rPr lang="en-US" dirty="0" err="1"/>
              <a:t>en</a:t>
            </a:r>
            <a:r>
              <a:rPr lang="en-US" dirty="0"/>
              <a:t> </a:t>
            </a:r>
            <a:r>
              <a:rPr lang="en-US" dirty="0" err="1"/>
              <a:t>cas</a:t>
            </a:r>
            <a:r>
              <a:rPr lang="en-US" dirty="0"/>
              <a:t> de </a:t>
            </a:r>
            <a:r>
              <a:rPr lang="en-US" dirty="0" err="1"/>
              <a:t>pannes</a:t>
            </a:r>
            <a:r>
              <a:rPr lang="en-US" dirty="0"/>
              <a:t>)</a:t>
            </a:r>
          </a:p>
        </p:txBody>
      </p:sp>
      <p:sp>
        <p:nvSpPr>
          <p:cNvPr id="4" name="Slide Number Placeholder 3"/>
          <p:cNvSpPr>
            <a:spLocks noGrp="1"/>
          </p:cNvSpPr>
          <p:nvPr>
            <p:ph type="sldNum" sz="quarter" idx="5"/>
          </p:nvPr>
        </p:nvSpPr>
        <p:spPr/>
        <p:txBody>
          <a:bodyPr/>
          <a:lstStyle/>
          <a:p>
            <a:fld id="{95B38C55-898F-43B2-BBEF-255DDB8A80A4}" type="slidenum">
              <a:rPr lang="en-US" smtClean="0"/>
              <a:t>88</a:t>
            </a:fld>
            <a:endParaRPr lang="en-US"/>
          </a:p>
        </p:txBody>
      </p:sp>
    </p:spTree>
    <p:extLst>
      <p:ext uri="{BB962C8B-B14F-4D97-AF65-F5344CB8AC3E}">
        <p14:creationId xmlns:p14="http://schemas.microsoft.com/office/powerpoint/2010/main" val="28161692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89</a:t>
            </a:fld>
            <a:endParaRPr lang="en-US"/>
          </a:p>
        </p:txBody>
      </p:sp>
    </p:spTree>
    <p:extLst>
      <p:ext uri="{BB962C8B-B14F-4D97-AF65-F5344CB8AC3E}">
        <p14:creationId xmlns:p14="http://schemas.microsoft.com/office/powerpoint/2010/main" val="39893765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93</a:t>
            </a:fld>
            <a:endParaRPr lang="en-US"/>
          </a:p>
        </p:txBody>
      </p:sp>
    </p:spTree>
    <p:extLst>
      <p:ext uri="{BB962C8B-B14F-4D97-AF65-F5344CB8AC3E}">
        <p14:creationId xmlns:p14="http://schemas.microsoft.com/office/powerpoint/2010/main" val="32416699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96</a:t>
            </a:fld>
            <a:endParaRPr lang="en-US"/>
          </a:p>
        </p:txBody>
      </p:sp>
    </p:spTree>
    <p:extLst>
      <p:ext uri="{BB962C8B-B14F-4D97-AF65-F5344CB8AC3E}">
        <p14:creationId xmlns:p14="http://schemas.microsoft.com/office/powerpoint/2010/main" val="3934103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17</a:t>
            </a:fld>
            <a:endParaRPr lang="en-US"/>
          </a:p>
        </p:txBody>
      </p:sp>
    </p:spTree>
    <p:extLst>
      <p:ext uri="{BB962C8B-B14F-4D97-AF65-F5344CB8AC3E}">
        <p14:creationId xmlns:p14="http://schemas.microsoft.com/office/powerpoint/2010/main" val="18796799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200" b="0" i="0" u="none" strike="noStrike" baseline="0" dirty="0">
                <a:latin typeface="NimbusRomNo9L-Regu"/>
              </a:rPr>
              <a:t>Au niveau de la couche matérielle du modèle de </a:t>
            </a:r>
            <a:r>
              <a:rPr lang="en-US" sz="1200" b="0" i="0" u="none" strike="noStrike" baseline="0" dirty="0">
                <a:latin typeface="NimbusRomNo9L-Regu"/>
              </a:rPr>
              <a:t>communication reseau on </a:t>
            </a:r>
            <a:r>
              <a:rPr lang="en-US" sz="1200" b="0" i="0" u="none" strike="noStrike" baseline="0" dirty="0" err="1">
                <a:latin typeface="NimbusRomNo9L-Regu"/>
              </a:rPr>
              <a:t>retrouve</a:t>
            </a:r>
            <a:r>
              <a:rPr lang="en-US" sz="1200" b="0" i="0" u="none" strike="noStrike" baseline="0" dirty="0">
                <a:latin typeface="NimbusRomNo9L-Regu"/>
              </a:rPr>
              <a:t> </a:t>
            </a:r>
            <a:endParaRPr lang="en-US" dirty="0"/>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97</a:t>
            </a:fld>
            <a:endParaRPr lang="en-US"/>
          </a:p>
        </p:txBody>
      </p:sp>
    </p:spTree>
    <p:extLst>
      <p:ext uri="{BB962C8B-B14F-4D97-AF65-F5344CB8AC3E}">
        <p14:creationId xmlns:p14="http://schemas.microsoft.com/office/powerpoint/2010/main" val="21062608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baseline="0" dirty="0">
                <a:latin typeface="NimbusRomNo9L-Regu"/>
              </a:rPr>
              <a:t>Au niveau de la couche haute du modèle de </a:t>
            </a:r>
            <a:r>
              <a:rPr lang="en-US" sz="1200" b="0" i="0" u="none" strike="noStrike" baseline="0" dirty="0">
                <a:latin typeface="NimbusRomNo9L-Regu"/>
              </a:rPr>
              <a:t>communication reseau on </a:t>
            </a:r>
            <a:r>
              <a:rPr lang="en-US" sz="1200" b="0" i="0" u="none" strike="noStrike" baseline="0" dirty="0" err="1">
                <a:latin typeface="NimbusRomNo9L-Regu"/>
              </a:rPr>
              <a:t>retrouve</a:t>
            </a:r>
            <a:r>
              <a:rPr lang="en-US" sz="1200" b="0" i="0" u="none" strike="noStrike" baseline="0" dirty="0">
                <a:latin typeface="NimbusRomNo9L-Regu"/>
              </a:rPr>
              <a:t> </a:t>
            </a:r>
            <a:endParaRPr lang="en-US" dirty="0"/>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99</a:t>
            </a:fld>
            <a:endParaRPr lang="en-US"/>
          </a:p>
        </p:txBody>
      </p:sp>
    </p:spTree>
    <p:extLst>
      <p:ext uri="{BB962C8B-B14F-4D97-AF65-F5344CB8AC3E}">
        <p14:creationId xmlns:p14="http://schemas.microsoft.com/office/powerpoint/2010/main" val="32826289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100</a:t>
            </a:fld>
            <a:endParaRPr lang="en-US"/>
          </a:p>
        </p:txBody>
      </p:sp>
    </p:spTree>
    <p:extLst>
      <p:ext uri="{BB962C8B-B14F-4D97-AF65-F5344CB8AC3E}">
        <p14:creationId xmlns:p14="http://schemas.microsoft.com/office/powerpoint/2010/main" val="36582615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101</a:t>
            </a:fld>
            <a:endParaRPr lang="en-US"/>
          </a:p>
        </p:txBody>
      </p:sp>
    </p:spTree>
    <p:extLst>
      <p:ext uri="{BB962C8B-B14F-4D97-AF65-F5344CB8AC3E}">
        <p14:creationId xmlns:p14="http://schemas.microsoft.com/office/powerpoint/2010/main" val="7400373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SOAP </a:t>
            </a:r>
            <a:r>
              <a:rPr lang="en-US" dirty="0" err="1"/>
              <a:t>aussi</a:t>
            </a:r>
            <a:r>
              <a:rPr lang="en-US" dirty="0"/>
              <a:t> SMTP</a:t>
            </a:r>
          </a:p>
        </p:txBody>
      </p:sp>
      <p:sp>
        <p:nvSpPr>
          <p:cNvPr id="4" name="Slide Number Placeholder 3"/>
          <p:cNvSpPr>
            <a:spLocks noGrp="1"/>
          </p:cNvSpPr>
          <p:nvPr>
            <p:ph type="sldNum" sz="quarter" idx="5"/>
          </p:nvPr>
        </p:nvSpPr>
        <p:spPr/>
        <p:txBody>
          <a:bodyPr/>
          <a:lstStyle/>
          <a:p>
            <a:fld id="{95B38C55-898F-43B2-BBEF-255DDB8A80A4}" type="slidenum">
              <a:rPr lang="en-US" smtClean="0"/>
              <a:t>102</a:t>
            </a:fld>
            <a:endParaRPr lang="en-US"/>
          </a:p>
        </p:txBody>
      </p:sp>
    </p:spTree>
    <p:extLst>
      <p:ext uri="{BB962C8B-B14F-4D97-AF65-F5344CB8AC3E}">
        <p14:creationId xmlns:p14="http://schemas.microsoft.com/office/powerpoint/2010/main" val="2704553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NimbusRomNo9L-Regu"/>
              </a:rPr>
              <a:t>pertinents</a:t>
            </a:r>
            <a:r>
              <a:rPr lang="en-US" sz="1800" b="0" i="0" u="none" strike="noStrike" baseline="0" dirty="0">
                <a:latin typeface="NimbusRomNo9L-Regu"/>
              </a:rPr>
              <a:t> pour </a:t>
            </a:r>
            <a:r>
              <a:rPr lang="en-US" sz="1800" b="0" i="0" u="none" strike="noStrike" baseline="0" dirty="0" err="1">
                <a:latin typeface="NimbusRomNo9L-Regu"/>
              </a:rPr>
              <a:t>comprendre</a:t>
            </a:r>
            <a:r>
              <a:rPr lang="en-US" sz="1800" b="0" i="0" u="none" strike="noStrike" baseline="0" dirty="0">
                <a:latin typeface="NimbusRomNo9L-Regu"/>
              </a:rPr>
              <a:t> </a:t>
            </a:r>
            <a:r>
              <a:rPr lang="fr-FR" sz="1800" b="0" i="0" u="none" strike="noStrike" baseline="0" dirty="0">
                <a:latin typeface="NimbusRomNo9L-Regu"/>
              </a:rPr>
              <a:t>comment reconnaître différents types de sols</a:t>
            </a:r>
          </a:p>
          <a:p>
            <a:pPr algn="l"/>
            <a:r>
              <a:rPr lang="en-US" sz="1800" b="0" i="0" u="none" strike="noStrike" baseline="0" dirty="0">
                <a:latin typeface="NimbusRomNo9L-Regu"/>
              </a:rPr>
              <a:t>guider les </a:t>
            </a:r>
            <a:r>
              <a:rPr lang="en-US" sz="1800" b="0" i="0" u="none" strike="noStrike" baseline="0" dirty="0" err="1">
                <a:latin typeface="NimbusRomNo9L-Regu"/>
              </a:rPr>
              <a:t>choix</a:t>
            </a:r>
            <a:r>
              <a:rPr lang="en-US" sz="1800" b="0" i="0" u="none" strike="noStrike" baseline="0" dirty="0">
                <a:latin typeface="NimbusRomNo9L-Regu"/>
              </a:rPr>
              <a:t> de </a:t>
            </a:r>
            <a:r>
              <a:rPr lang="fr-FR" sz="1800" b="0" i="0" u="none" strike="noStrike" baseline="0" dirty="0">
                <a:latin typeface="NimbusRomNo9L-Regu"/>
              </a:rPr>
              <a:t>conceptions de la méthode et du protocole expérimental qui sont proposés</a:t>
            </a:r>
            <a:endParaRPr lang="en-US" sz="1800" dirty="0"/>
          </a:p>
        </p:txBody>
      </p:sp>
      <p:sp>
        <p:nvSpPr>
          <p:cNvPr id="4" name="Slide Number Placeholder 3"/>
          <p:cNvSpPr>
            <a:spLocks noGrp="1"/>
          </p:cNvSpPr>
          <p:nvPr>
            <p:ph type="sldNum" sz="quarter" idx="5"/>
          </p:nvPr>
        </p:nvSpPr>
        <p:spPr/>
        <p:txBody>
          <a:bodyPr/>
          <a:lstStyle/>
          <a:p>
            <a:fld id="{95B38C55-898F-43B2-BBEF-255DDB8A80A4}" type="slidenum">
              <a:rPr lang="en-US" smtClean="0"/>
              <a:t>104</a:t>
            </a:fld>
            <a:endParaRPr lang="en-US"/>
          </a:p>
        </p:txBody>
      </p:sp>
    </p:spTree>
    <p:extLst>
      <p:ext uri="{BB962C8B-B14F-4D97-AF65-F5344CB8AC3E}">
        <p14:creationId xmlns:p14="http://schemas.microsoft.com/office/powerpoint/2010/main" val="37847401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105</a:t>
            </a:fld>
            <a:endParaRPr lang="en-US"/>
          </a:p>
        </p:txBody>
      </p:sp>
    </p:spTree>
    <p:extLst>
      <p:ext uri="{BB962C8B-B14F-4D97-AF65-F5344CB8AC3E}">
        <p14:creationId xmlns:p14="http://schemas.microsoft.com/office/powerpoint/2010/main" val="20428031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106</a:t>
            </a:fld>
            <a:endParaRPr lang="en-US"/>
          </a:p>
        </p:txBody>
      </p:sp>
    </p:spTree>
    <p:extLst>
      <p:ext uri="{BB962C8B-B14F-4D97-AF65-F5344CB8AC3E}">
        <p14:creationId xmlns:p14="http://schemas.microsoft.com/office/powerpoint/2010/main" val="8947107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1/ Embarqués sur l’Arduino</a:t>
            </a:r>
          </a:p>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107</a:t>
            </a:fld>
            <a:endParaRPr lang="en-US"/>
          </a:p>
        </p:txBody>
      </p:sp>
    </p:spTree>
    <p:extLst>
      <p:ext uri="{BB962C8B-B14F-4D97-AF65-F5344CB8AC3E}">
        <p14:creationId xmlns:p14="http://schemas.microsoft.com/office/powerpoint/2010/main" val="41438923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108</a:t>
            </a:fld>
            <a:endParaRPr lang="en-US"/>
          </a:p>
        </p:txBody>
      </p:sp>
    </p:spTree>
    <p:extLst>
      <p:ext uri="{BB962C8B-B14F-4D97-AF65-F5344CB8AC3E}">
        <p14:creationId xmlns:p14="http://schemas.microsoft.com/office/powerpoint/2010/main" val="4102771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un ensemble </a:t>
            </a:r>
            <a:r>
              <a:rPr lang="en-US" sz="1800" b="0" i="0" u="none" strike="noStrike" baseline="0" dirty="0" err="1">
                <a:latin typeface="NimbusRomNo9L-Regu"/>
              </a:rPr>
              <a:t>d’étapes</a:t>
            </a:r>
            <a:r>
              <a:rPr lang="en-US" sz="1800" b="0" i="0" u="none" strike="noStrike" baseline="0" dirty="0">
                <a:latin typeface="NimbusRomNo9L-Regu"/>
              </a:rPr>
              <a:t> </a:t>
            </a:r>
            <a:r>
              <a:rPr lang="fr-FR" sz="1800" b="0" i="0" u="none" strike="noStrike" baseline="0" dirty="0">
                <a:latin typeface="NimbusRomNo9L-Regu"/>
              </a:rPr>
              <a:t>qu’il est possible de réaliser pour reconnaître des activités.</a:t>
            </a:r>
          </a:p>
          <a:p>
            <a:pPr algn="l"/>
            <a:endParaRPr lang="fr-FR" sz="1800" b="0" i="0" u="none" strike="noStrike" baseline="0" dirty="0">
              <a:latin typeface="NimbusRomNo9L-Regu"/>
            </a:endParaRPr>
          </a:p>
          <a:p>
            <a:pPr algn="l"/>
            <a:r>
              <a:rPr lang="fr-FR" dirty="0"/>
              <a:t>1/</a:t>
            </a:r>
          </a:p>
          <a:p>
            <a:pPr algn="l"/>
            <a:r>
              <a:rPr lang="fr-FR" dirty="0"/>
              <a:t>Améliorer la qualité des données récoltées en : </a:t>
            </a:r>
          </a:p>
          <a:p>
            <a:pPr algn="l"/>
            <a:r>
              <a:rPr lang="fr-FR" dirty="0"/>
              <a:t>  réduisant le bruit ;</a:t>
            </a:r>
          </a:p>
          <a:p>
            <a:pPr algn="l"/>
            <a:r>
              <a:rPr lang="fr-FR" dirty="0"/>
              <a:t>  filtrant les éléments nuisibles.</a:t>
            </a:r>
          </a:p>
          <a:p>
            <a:pPr algn="l"/>
            <a:endParaRPr lang="fr-FR" dirty="0"/>
          </a:p>
          <a:p>
            <a:pPr algn="l"/>
            <a:r>
              <a:rPr lang="fr-FR" dirty="0"/>
              <a:t>2/  d’obtenir de plus petits fragments de données en fonction :</a:t>
            </a:r>
          </a:p>
          <a:p>
            <a:pPr algn="l"/>
            <a:r>
              <a:rPr lang="fr-FR" dirty="0"/>
              <a:t>de la détection d’un changement significatif ;</a:t>
            </a:r>
          </a:p>
          <a:p>
            <a:pPr algn="l"/>
            <a:r>
              <a:rPr lang="fr-FR" dirty="0"/>
              <a:t>du temps.</a:t>
            </a:r>
          </a:p>
          <a:p>
            <a:pPr algn="l"/>
            <a:endParaRPr lang="fr-FR" dirty="0"/>
          </a:p>
          <a:p>
            <a:pPr algn="l"/>
            <a:r>
              <a:rPr lang="fr-FR" dirty="0"/>
              <a:t>3/  obtenir des propriétés discriminantes pour chaque fragment de données</a:t>
            </a:r>
          </a:p>
          <a:p>
            <a:pPr algn="l"/>
            <a:endParaRPr lang="fr-FR" dirty="0"/>
          </a:p>
          <a:p>
            <a:pPr algn="l"/>
            <a:r>
              <a:rPr lang="fr-FR" dirty="0"/>
              <a:t>4/ </a:t>
            </a:r>
          </a:p>
          <a:p>
            <a:pPr algn="l"/>
            <a:r>
              <a:rPr lang="fr-FR" dirty="0"/>
              <a:t>conserver les meilleures caractéristiques ;</a:t>
            </a:r>
          </a:p>
          <a:p>
            <a:pPr algn="l"/>
            <a:r>
              <a:rPr lang="fr-FR" dirty="0"/>
              <a:t>minimiser la perte d’information ;</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19</a:t>
            </a:fld>
            <a:endParaRPr lang="en-US"/>
          </a:p>
        </p:txBody>
      </p:sp>
    </p:spTree>
    <p:extLst>
      <p:ext uri="{BB962C8B-B14F-4D97-AF65-F5344CB8AC3E}">
        <p14:creationId xmlns:p14="http://schemas.microsoft.com/office/powerpoint/2010/main" val="42548625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109</a:t>
            </a:fld>
            <a:endParaRPr lang="en-US"/>
          </a:p>
        </p:txBody>
      </p:sp>
    </p:spTree>
    <p:extLst>
      <p:ext uri="{BB962C8B-B14F-4D97-AF65-F5344CB8AC3E}">
        <p14:creationId xmlns:p14="http://schemas.microsoft.com/office/powerpoint/2010/main" val="18561234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110</a:t>
            </a:fld>
            <a:endParaRPr lang="en-US"/>
          </a:p>
        </p:txBody>
      </p:sp>
    </p:spTree>
    <p:extLst>
      <p:ext uri="{BB962C8B-B14F-4D97-AF65-F5344CB8AC3E}">
        <p14:creationId xmlns:p14="http://schemas.microsoft.com/office/powerpoint/2010/main" val="41609913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Impair =&gt; </a:t>
            </a:r>
            <a:r>
              <a:rPr lang="en-US" dirty="0" err="1"/>
              <a:t>eviter</a:t>
            </a:r>
            <a:r>
              <a:rPr lang="en-US" dirty="0"/>
              <a:t> </a:t>
            </a:r>
            <a:r>
              <a:rPr lang="en-US" dirty="0" err="1"/>
              <a:t>egalité</a:t>
            </a:r>
            <a:r>
              <a:rPr lang="en-US" dirty="0"/>
              <a:t> dans le </a:t>
            </a:r>
            <a:r>
              <a:rPr lang="en-US" dirty="0" err="1"/>
              <a:t>processus</a:t>
            </a:r>
            <a:r>
              <a:rPr lang="en-US" dirty="0"/>
              <a:t> de </a:t>
            </a:r>
            <a:r>
              <a:rPr lang="en-US" dirty="0" err="1"/>
              <a:t>décision</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111</a:t>
            </a:fld>
            <a:endParaRPr lang="en-US"/>
          </a:p>
        </p:txBody>
      </p:sp>
    </p:spTree>
    <p:extLst>
      <p:ext uri="{BB962C8B-B14F-4D97-AF65-F5344CB8AC3E}">
        <p14:creationId xmlns:p14="http://schemas.microsoft.com/office/powerpoint/2010/main" val="37107976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dans bac </a:t>
            </a:r>
            <a:r>
              <a:rPr lang="en-US" dirty="0" err="1"/>
              <a:t>tel</a:t>
            </a:r>
            <a:r>
              <a:rPr lang="en-US" dirty="0"/>
              <a:t> que </a:t>
            </a:r>
            <a:r>
              <a:rPr lang="en-US" dirty="0" err="1"/>
              <a:t>représenté</a:t>
            </a:r>
            <a:r>
              <a:rPr lang="en-US" dirty="0"/>
              <a:t> sur la figure à droite </a:t>
            </a:r>
            <a:r>
              <a:rPr lang="en-US" dirty="0" err="1"/>
              <a:t>ou</a:t>
            </a:r>
            <a:r>
              <a:rPr lang="en-US" dirty="0"/>
              <a:t> dehors </a:t>
            </a:r>
            <a:r>
              <a:rPr lang="en-US" dirty="0" err="1"/>
              <a:t>en</a:t>
            </a:r>
            <a:r>
              <a:rPr lang="en-US" dirty="0"/>
              <a:t> function du type de sol</a:t>
            </a:r>
          </a:p>
        </p:txBody>
      </p:sp>
      <p:sp>
        <p:nvSpPr>
          <p:cNvPr id="4" name="Slide Number Placeholder 3"/>
          <p:cNvSpPr>
            <a:spLocks noGrp="1"/>
          </p:cNvSpPr>
          <p:nvPr>
            <p:ph type="sldNum" sz="quarter" idx="5"/>
          </p:nvPr>
        </p:nvSpPr>
        <p:spPr/>
        <p:txBody>
          <a:bodyPr/>
          <a:lstStyle/>
          <a:p>
            <a:fld id="{95B38C55-898F-43B2-BBEF-255DDB8A80A4}" type="slidenum">
              <a:rPr lang="en-US" smtClean="0"/>
              <a:t>112</a:t>
            </a:fld>
            <a:endParaRPr lang="en-US"/>
          </a:p>
        </p:txBody>
      </p:sp>
    </p:spTree>
    <p:extLst>
      <p:ext uri="{BB962C8B-B14F-4D97-AF65-F5344CB8AC3E}">
        <p14:creationId xmlns:p14="http://schemas.microsoft.com/office/powerpoint/2010/main" val="33973358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Service cluster agent déployé en global</a:t>
            </a:r>
          </a:p>
        </p:txBody>
      </p:sp>
      <p:sp>
        <p:nvSpPr>
          <p:cNvPr id="4" name="Slide Number Placeholder 3"/>
          <p:cNvSpPr>
            <a:spLocks noGrp="1"/>
          </p:cNvSpPr>
          <p:nvPr>
            <p:ph type="sldNum" sz="quarter" idx="5"/>
          </p:nvPr>
        </p:nvSpPr>
        <p:spPr/>
        <p:txBody>
          <a:bodyPr/>
          <a:lstStyle/>
          <a:p>
            <a:fld id="{95B38C55-898F-43B2-BBEF-255DDB8A80A4}" type="slidenum">
              <a:rPr lang="en-US" smtClean="0"/>
              <a:t>113</a:t>
            </a:fld>
            <a:endParaRPr lang="en-US"/>
          </a:p>
        </p:txBody>
      </p:sp>
    </p:spTree>
    <p:extLst>
      <p:ext uri="{BB962C8B-B14F-4D97-AF65-F5344CB8AC3E}">
        <p14:creationId xmlns:p14="http://schemas.microsoft.com/office/powerpoint/2010/main" val="24555307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NimbusRomNo9L-Regu"/>
              </a:rPr>
              <a:t>lorsque</a:t>
            </a:r>
            <a:r>
              <a:rPr lang="en-US" sz="1800" b="0" i="0" u="none" strike="noStrike" baseline="0" dirty="0">
                <a:latin typeface="NimbusRomNo9L-Regu"/>
              </a:rPr>
              <a:t> </a:t>
            </a:r>
            <a:r>
              <a:rPr lang="en-US" sz="1800" b="0" i="0" u="none" strike="noStrike" baseline="0" dirty="0" err="1">
                <a:latin typeface="NimbusRomNo9L-Regu"/>
              </a:rPr>
              <a:t>l’API</a:t>
            </a:r>
            <a:r>
              <a:rPr lang="en-US" sz="1800" b="0" i="0" u="none" strike="noStrike" baseline="0" dirty="0">
                <a:latin typeface="NimbusRomNo9L-Regu"/>
              </a:rPr>
              <a:t> doit </a:t>
            </a:r>
            <a:r>
              <a:rPr lang="en-US" sz="1800" b="0" i="0" u="none" strike="noStrike" baseline="0" dirty="0" err="1">
                <a:latin typeface="NimbusRomNo9L-Regu"/>
              </a:rPr>
              <a:t>traiter</a:t>
            </a:r>
            <a:r>
              <a:rPr lang="en-US" sz="1800" b="0" i="0" u="none" strike="noStrike" baseline="0" dirty="0">
                <a:latin typeface="NimbusRomNo9L-Regu"/>
              </a:rPr>
              <a:t> </a:t>
            </a:r>
            <a:r>
              <a:rPr lang="fr-FR" sz="1800" b="0" i="0" u="none" strike="noStrike" baseline="0" dirty="0">
                <a:latin typeface="NimbusRomNo9L-Regu"/>
              </a:rPr>
              <a:t>un grand nombre de requêtes qui sont produites par plusieurs utilisateurs, il est possible de</a:t>
            </a:r>
          </a:p>
          <a:p>
            <a:pPr algn="l"/>
            <a:r>
              <a:rPr lang="fr-FR" sz="1800" b="0" i="0" u="none" strike="noStrike" baseline="0" dirty="0">
                <a:latin typeface="NimbusRomNo9L-Regu"/>
              </a:rPr>
              <a:t>procéder à une mise à l’échelle du service afin d’éviter un ralentissement de l’ensemble du système</a:t>
            </a:r>
            <a:r>
              <a:rPr lang="en-US" sz="1800" b="0" i="0" u="none" strike="noStrike" baseline="0" dirty="0">
                <a:latin typeface="NimbusRomNo9L-Regu"/>
              </a:rPr>
              <a:t>.</a:t>
            </a:r>
            <a:endParaRPr lang="fr-FR"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endParaRP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b="0" i="0" u="none" strike="noStrike" baseline="0" dirty="0">
                <a:latin typeface="NimbusRomNo9L-Regu"/>
              </a:rPr>
              <a:t>l’API est chargée d’orchestrer le démarrage des différents modules de l’outil qui s’exécutent alors à l’intérieur de conteneurs.</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114</a:t>
            </a:fld>
            <a:endParaRPr lang="en-US"/>
          </a:p>
        </p:txBody>
      </p:sp>
    </p:spTree>
    <p:extLst>
      <p:ext uri="{BB962C8B-B14F-4D97-AF65-F5344CB8AC3E}">
        <p14:creationId xmlns:p14="http://schemas.microsoft.com/office/powerpoint/2010/main" val="7173419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115</a:t>
            </a:fld>
            <a:endParaRPr lang="en-US"/>
          </a:p>
        </p:txBody>
      </p:sp>
    </p:spTree>
    <p:extLst>
      <p:ext uri="{BB962C8B-B14F-4D97-AF65-F5344CB8AC3E}">
        <p14:creationId xmlns:p14="http://schemas.microsoft.com/office/powerpoint/2010/main" val="17438706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116</a:t>
            </a:fld>
            <a:endParaRPr lang="en-US"/>
          </a:p>
        </p:txBody>
      </p:sp>
    </p:spTree>
    <p:extLst>
      <p:ext uri="{BB962C8B-B14F-4D97-AF65-F5344CB8AC3E}">
        <p14:creationId xmlns:p14="http://schemas.microsoft.com/office/powerpoint/2010/main" val="1875019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Phase </a:t>
            </a:r>
            <a:r>
              <a:rPr lang="fr-FR" sz="1800" b="0" i="0" u="none" strike="noStrike" baseline="0" dirty="0">
                <a:latin typeface="NimbusRomNo9L-Regu"/>
              </a:rPr>
              <a:t>d’entraînement : consiste en la construction d’un modèle d’apprentissage</a:t>
            </a:r>
          </a:p>
          <a:p>
            <a:pPr algn="l"/>
            <a:r>
              <a:rPr lang="fr-FR" sz="1800" b="0" i="0" u="none" strike="noStrike" baseline="0" dirty="0">
                <a:latin typeface="NimbusRomNo9L-Regu"/>
              </a:rPr>
              <a:t>Phase de reconnaissance où, grâce au modèle produit, l’algorithme retourne les noms des classes</a:t>
            </a:r>
          </a:p>
          <a:p>
            <a:pPr algn="l"/>
            <a:r>
              <a:rPr lang="fr-FR" sz="1800" b="0" i="0" u="none" strike="noStrike" baseline="0" dirty="0">
                <a:latin typeface="NimbusRomNo9L-Regu"/>
              </a:rPr>
              <a:t>associées aux activités à reconnaître pour chacun des vecteurs de données.</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20</a:t>
            </a:fld>
            <a:endParaRPr lang="en-US"/>
          </a:p>
        </p:txBody>
      </p:sp>
    </p:spTree>
    <p:extLst>
      <p:ext uri="{BB962C8B-B14F-4D97-AF65-F5344CB8AC3E}">
        <p14:creationId xmlns:p14="http://schemas.microsoft.com/office/powerpoint/2010/main" val="2504000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61C51E-B53C-4AC5-9F34-A21C815FD41F}" type="datetime1">
              <a:rPr lang="en-US" smtClean="0"/>
              <a:t>3/29/2021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3872238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685E95-2E13-4340-BD43-FEE7C799FD8F}" type="datetime1">
              <a:rPr lang="en-US" smtClean="0"/>
              <a:t>3/29/2021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2026407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6F0EAD-6CCE-4BCF-ABC4-4F9902C749D0}" type="datetime1">
              <a:rPr lang="en-US" smtClean="0"/>
              <a:t>3/29/2021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2849918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E721D3-346C-4C47-AE1D-E28C94280825}" type="datetime1">
              <a:rPr lang="en-US" smtClean="0"/>
              <a:t>3/29/2021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2835491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A8D3DD-8466-4F97-9D4C-9175FC5F8025}" type="datetime1">
              <a:rPr lang="en-US" smtClean="0"/>
              <a:t>3/29/2021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226936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03B05F-7979-4696-9299-EBA23C081FF1}" type="datetime1">
              <a:rPr lang="en-US" smtClean="0"/>
              <a:t>3/29/2021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2516497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F74B3E-FDF9-47EA-8A64-0E75ECA2BD2A}" type="datetime1">
              <a:rPr lang="en-US" smtClean="0"/>
              <a:t>3/29/2021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1099837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C74FD4-D8C9-45E8-9953-CE69B404580C}" type="datetime1">
              <a:rPr lang="en-US" smtClean="0"/>
              <a:t>3/29/2021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3215223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327E45-98EE-439A-AE21-E7654A9D7556}" type="datetime1">
              <a:rPr lang="en-US" smtClean="0"/>
              <a:t>3/29/2021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333202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D972BB-6BBB-40CC-8A1F-12E9685E59A2}" type="datetime1">
              <a:rPr lang="en-US" smtClean="0"/>
              <a:t>3/29/2021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4009402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C4A930-40FB-4757-9259-3121EECD745D}" type="datetime1">
              <a:rPr lang="en-US" smtClean="0"/>
              <a:t>3/29/2021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1338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FC0CEB-61CF-41D3-841A-33373599B52E}" type="datetime1">
              <a:rPr lang="en-US" smtClean="0"/>
              <a:t>3/29/2021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D54A26-D899-4EA7-B9D3-C4E768737F73}" type="slidenum">
              <a:rPr lang="en-US" smtClean="0"/>
              <a:t>‹#›</a:t>
            </a:fld>
            <a:endParaRPr lang="en-US"/>
          </a:p>
        </p:txBody>
      </p:sp>
    </p:spTree>
    <p:extLst>
      <p:ext uri="{BB962C8B-B14F-4D97-AF65-F5344CB8AC3E}">
        <p14:creationId xmlns:p14="http://schemas.microsoft.com/office/powerpoint/2010/main" val="40143238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4.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oleObject" Target="../embeddings/oleObject34.bin"/><Relationship Id="rId4" Type="http://schemas.openxmlformats.org/officeDocument/2006/relationships/image" Target="../media/image45.emf"/></Relationships>
</file>

<file path=ppt/slides/_rels/slide10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oleObject" Target="../embeddings/oleObject35.bin"/></Relationships>
</file>

<file path=ppt/slides/_rels/slide111.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49.emf"/><Relationship Id="rId4" Type="http://schemas.openxmlformats.org/officeDocument/2006/relationships/oleObject" Target="../embeddings/oleObject36.bin"/></Relationships>
</file>

<file path=ppt/slides/_rels/slide11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oleObject" Target="../embeddings/oleObject38.bin"/><Relationship Id="rId4" Type="http://schemas.openxmlformats.org/officeDocument/2006/relationships/image" Target="../media/image8.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numerama.com/tech/128374-comment-traduire-wearable-lacademie-francaise-nous-a-repondu.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oleObject" Target="../embeddings/oleObject3.bin"/><Relationship Id="rId4" Type="http://schemas.openxmlformats.org/officeDocument/2006/relationships/image" Target="../media/image8.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oleObject" Target="../embeddings/oleObject6.bin"/><Relationship Id="rId4" Type="http://schemas.openxmlformats.org/officeDocument/2006/relationships/image" Target="../media/image11.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oleObject" Target="../embeddings/oleObject8.bin"/><Relationship Id="rId4" Type="http://schemas.openxmlformats.org/officeDocument/2006/relationships/image" Target="../media/image14.emf"/></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9.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9.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png"/><Relationship Id="rId4" Type="http://schemas.openxmlformats.org/officeDocument/2006/relationships/image" Target="../media/image19.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png"/><Relationship Id="rId4" Type="http://schemas.openxmlformats.org/officeDocument/2006/relationships/image" Target="../media/image19.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8" Type="http://schemas.openxmlformats.org/officeDocument/2006/relationships/hyperlink" Target="http://dx.doi.org/10.1080/09602010343000156" TargetMode="External"/><Relationship Id="rId3" Type="http://schemas.openxmlformats.org/officeDocument/2006/relationships/hyperlink" Target="http://dx.doi.org/10.3414/ME0592" TargetMode="External"/><Relationship Id="rId7" Type="http://schemas.openxmlformats.org/officeDocument/2006/relationships/hyperlink" Target="http://dx.doi.org/10.4018/ijrat.2013010103" TargetMode="External"/><Relationship Id="rId2" Type="http://schemas.openxmlformats.org/officeDocument/2006/relationships/hyperlink" Target="http://dx.doi.org/10.13140/RG.2.2.22580.04483" TargetMode="External"/><Relationship Id="rId1" Type="http://schemas.openxmlformats.org/officeDocument/2006/relationships/slideLayout" Target="../slideLayouts/slideLayout2.xml"/><Relationship Id="rId6" Type="http://schemas.openxmlformats.org/officeDocument/2006/relationships/hyperlink" Target="http://dx.doi.org/10.1518/001872098779480613" TargetMode="External"/><Relationship Id="rId5" Type="http://schemas.openxmlformats.org/officeDocument/2006/relationships/hyperlink" Target="http://dx.doi.org/10.1093/%20geront/9.3_Part_1.179" TargetMode="External"/><Relationship Id="rId4" Type="http://schemas.openxmlformats.org/officeDocument/2006/relationships/hyperlink" Target="http://dx.doi.org/10.1145/1978802.1978815"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dx.doi.org/10.%203233/978-1-60750-048-3-183" TargetMode="External"/><Relationship Id="rId2" Type="http://schemas.openxmlformats.org/officeDocument/2006/relationships/hyperlink" Target="http://dx.doi.org/10.1016/j.comcom.2020.04.025" TargetMode="External"/><Relationship Id="rId1" Type="http://schemas.openxmlformats.org/officeDocument/2006/relationships/slideLayout" Target="../slideLayouts/slideLayout2.xml"/><Relationship Id="rId6" Type="http://schemas.openxmlformats.org/officeDocument/2006/relationships/hyperlink" Target="http://dx.doi.org/10.1109/MC.2012.328" TargetMode="External"/><Relationship Id="rId5" Type="http://schemas.openxmlformats.org/officeDocument/2006/relationships/hyperlink" Target="http://dx.doi.org/10.1007/978-3-319-57837-8_14" TargetMode="External"/><Relationship Id="rId4" Type="http://schemas.openxmlformats.org/officeDocument/2006/relationships/hyperlink" Target="http://dx.doi.org/10.1109/MC.2005.107"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dx.doi.org/10.1109/anziis.1994.396988" TargetMode="External"/><Relationship Id="rId2" Type="http://schemas.openxmlformats.org/officeDocument/2006/relationships/hyperlink" Target="http://dx.doi.org/10.1007/s12652-018-0954-5" TargetMode="External"/><Relationship Id="rId1" Type="http://schemas.openxmlformats.org/officeDocument/2006/relationships/slideLayout" Target="../slideLayouts/slideLayout2.xml"/><Relationship Id="rId6" Type="http://schemas.openxmlformats.org/officeDocument/2006/relationships/hyperlink" Target="http://dx.doi.org/10.3182/20070919-3-HR-3904.00015" TargetMode="External"/><Relationship Id="rId5" Type="http://schemas.openxmlformats.org/officeDocument/2006/relationships/hyperlink" Target="http://dx.doi.org/10.1016/S1474-6670(17)32082-7" TargetMode="External"/><Relationship Id="rId4" Type="http://schemas.openxmlformats.org/officeDocument/2006/relationships/hyperlink" Target="http://dx.doi.org/10.1007/978-3-540-30116-5_58" TargetMode="External"/></Relationships>
</file>

<file path=ppt/slides/_rels/slide84.xml.rels><?xml version="1.0" encoding="UTF-8" standalone="yes"?>
<Relationships xmlns="http://schemas.openxmlformats.org/package/2006/relationships"><Relationship Id="rId2" Type="http://schemas.openxmlformats.org/officeDocument/2006/relationships/hyperlink" Target="http://dx.doi.org/10.%201371/journal.pone.0162107"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oleObject" Target="../embeddings/oleObject30.bin"/><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8.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ctrTitle"/>
          </p:nvPr>
        </p:nvSpPr>
        <p:spPr>
          <a:xfrm>
            <a:off x="0" y="2052735"/>
            <a:ext cx="9144000" cy="4805265"/>
          </a:xfrm>
          <a:solidFill>
            <a:srgbClr val="2F71D1"/>
          </a:solidFill>
        </p:spPr>
        <p:txBody>
          <a:bodyPr anchor="b">
            <a:noAutofit/>
          </a:bodyPr>
          <a:lstStyle/>
          <a:p>
            <a:pPr algn="l">
              <a:lnSpc>
                <a:spcPct val="100000"/>
              </a:lnSpc>
              <a:spcBef>
                <a:spcPts val="1200"/>
              </a:spcBef>
              <a:spcAft>
                <a:spcPts val="2400"/>
              </a:spcAft>
              <a:tabLst>
                <a:tab pos="914400" algn="l"/>
              </a:tabLst>
            </a:pPr>
            <a:r>
              <a:rPr lang="fr-FR" sz="3200" dirty="0">
                <a:solidFill>
                  <a:schemeClr val="bg1"/>
                </a:solidFill>
                <a:latin typeface="Helvetica" panose="020B0604020202020204" pitchFamily="34" charset="0"/>
                <a:cs typeface="Helvetica" panose="020B0604020202020204" pitchFamily="34" charset="0"/>
              </a:rPr>
              <a:t>    Maisons Intelligentes : Nouvelles </a:t>
            </a:r>
            <a:br>
              <a:rPr lang="fr-FR" sz="3200" dirty="0">
                <a:solidFill>
                  <a:schemeClr val="bg1"/>
                </a:solidFill>
                <a:latin typeface="Helvetica" panose="020B0604020202020204" pitchFamily="34" charset="0"/>
                <a:cs typeface="Helvetica" panose="020B0604020202020204" pitchFamily="34" charset="0"/>
              </a:rPr>
            </a:br>
            <a:r>
              <a:rPr lang="fr-FR" sz="3200" dirty="0">
                <a:solidFill>
                  <a:schemeClr val="bg1"/>
                </a:solidFill>
                <a:latin typeface="Helvetica" panose="020B0604020202020204" pitchFamily="34" charset="0"/>
                <a:cs typeface="Helvetica" panose="020B0604020202020204" pitchFamily="34" charset="0"/>
              </a:rPr>
              <a:t>    Applications des </a:t>
            </a:r>
            <a:r>
              <a:rPr lang="fr-FR" sz="3200" i="1" dirty="0" err="1">
                <a:solidFill>
                  <a:schemeClr val="bg1"/>
                </a:solidFill>
                <a:latin typeface="Helvetica" panose="020B0604020202020204" pitchFamily="34" charset="0"/>
                <a:cs typeface="Helvetica" panose="020B0604020202020204" pitchFamily="34" charset="0"/>
              </a:rPr>
              <a:t>Wearable</a:t>
            </a:r>
            <a:r>
              <a:rPr lang="fr-FR" sz="3200" i="1" dirty="0">
                <a:solidFill>
                  <a:schemeClr val="bg1"/>
                </a:solidFill>
                <a:latin typeface="Helvetica" panose="020B0604020202020204" pitchFamily="34" charset="0"/>
                <a:cs typeface="Helvetica" panose="020B0604020202020204" pitchFamily="34" charset="0"/>
              </a:rPr>
              <a:t> </a:t>
            </a:r>
            <a:r>
              <a:rPr lang="fr-FR" sz="3200" i="1" dirty="0" err="1">
                <a:solidFill>
                  <a:schemeClr val="bg1"/>
                </a:solidFill>
                <a:latin typeface="Helvetica" panose="020B0604020202020204" pitchFamily="34" charset="0"/>
                <a:cs typeface="Helvetica" panose="020B0604020202020204" pitchFamily="34" charset="0"/>
              </a:rPr>
              <a:t>Devices</a:t>
            </a:r>
            <a:r>
              <a:rPr lang="fr-FR" sz="3200" i="1" dirty="0">
                <a:solidFill>
                  <a:schemeClr val="bg1"/>
                </a:solidFill>
                <a:latin typeface="Helvetica" panose="020B0604020202020204" pitchFamily="34" charset="0"/>
                <a:cs typeface="Helvetica" panose="020B0604020202020204" pitchFamily="34" charset="0"/>
              </a:rPr>
              <a:t> dans</a:t>
            </a:r>
            <a:br>
              <a:rPr lang="fr-FR" sz="3200" i="1" dirty="0">
                <a:solidFill>
                  <a:schemeClr val="bg1"/>
                </a:solidFill>
                <a:latin typeface="Helvetica" panose="020B0604020202020204" pitchFamily="34" charset="0"/>
                <a:cs typeface="Helvetica" panose="020B0604020202020204" pitchFamily="34" charset="0"/>
              </a:rPr>
            </a:br>
            <a:r>
              <a:rPr lang="fr-FR" sz="3200" i="1" dirty="0">
                <a:solidFill>
                  <a:schemeClr val="bg1"/>
                </a:solidFill>
                <a:latin typeface="Helvetica" panose="020B0604020202020204" pitchFamily="34" charset="0"/>
                <a:cs typeface="Helvetica" panose="020B0604020202020204" pitchFamily="34" charset="0"/>
              </a:rPr>
              <a:t>    une Architecture Distribuée Grâce à un</a:t>
            </a:r>
            <a:br>
              <a:rPr lang="fr-FR" sz="3200" i="1" dirty="0">
                <a:solidFill>
                  <a:schemeClr val="bg1"/>
                </a:solidFill>
                <a:latin typeface="Helvetica" panose="020B0604020202020204" pitchFamily="34" charset="0"/>
                <a:cs typeface="Helvetica" panose="020B0604020202020204" pitchFamily="34" charset="0"/>
              </a:rPr>
            </a:br>
            <a:r>
              <a:rPr lang="fr-FR" sz="3200" i="1" dirty="0">
                <a:solidFill>
                  <a:schemeClr val="bg1"/>
                </a:solidFill>
                <a:latin typeface="Helvetica" panose="020B0604020202020204" pitchFamily="34" charset="0"/>
                <a:cs typeface="Helvetica" panose="020B0604020202020204" pitchFamily="34" charset="0"/>
              </a:rPr>
              <a:t>    Outils d’Apprentissage Machine Modulaire</a:t>
            </a:r>
            <a:br>
              <a:rPr lang="fr-FR" sz="2800" i="1" dirty="0">
                <a:solidFill>
                  <a:schemeClr val="bg1"/>
                </a:solidFill>
                <a:latin typeface="Helvetica" panose="020B0604020202020204" pitchFamily="34" charset="0"/>
                <a:cs typeface="Helvetica" panose="020B0604020202020204" pitchFamily="34" charset="0"/>
              </a:rPr>
            </a:br>
            <a:br>
              <a:rPr lang="fr-FR" sz="2800" dirty="0">
                <a:solidFill>
                  <a:schemeClr val="bg1"/>
                </a:solidFill>
                <a:latin typeface="Helvetica" panose="020B0604020202020204" pitchFamily="34" charset="0"/>
                <a:cs typeface="Helvetica" panose="020B0604020202020204" pitchFamily="34" charset="0"/>
              </a:rPr>
            </a:br>
            <a:br>
              <a:rPr lang="fr-FR" sz="2800" dirty="0">
                <a:solidFill>
                  <a:schemeClr val="bg1"/>
                </a:solidFill>
                <a:latin typeface="Helvetica" panose="020B0604020202020204" pitchFamily="34" charset="0"/>
                <a:cs typeface="Helvetica" panose="020B0604020202020204" pitchFamily="34" charset="0"/>
              </a:rPr>
            </a:br>
            <a:br>
              <a:rPr lang="fr-FR" sz="2800" dirty="0">
                <a:solidFill>
                  <a:schemeClr val="bg1"/>
                </a:solidFill>
                <a:latin typeface="Helvetica" panose="020B0604020202020204" pitchFamily="34" charset="0"/>
                <a:cs typeface="Helvetica" panose="020B0604020202020204" pitchFamily="34" charset="0"/>
              </a:rPr>
            </a:br>
            <a:endParaRPr lang="en-US" sz="900" dirty="0">
              <a:solidFill>
                <a:schemeClr val="bg1"/>
              </a:solidFill>
              <a:latin typeface="Helvetica" panose="020B0604020202020204" pitchFamily="34" charset="0"/>
              <a:cs typeface="Helvetica" panose="020B060402020202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63" y="566239"/>
            <a:ext cx="2076969" cy="124741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7466" y="736144"/>
            <a:ext cx="2857500" cy="904875"/>
          </a:xfrm>
          <a:prstGeom prst="rect">
            <a:avLst/>
          </a:prstGeom>
        </p:spPr>
      </p:pic>
      <p:sp>
        <p:nvSpPr>
          <p:cNvPr id="6" name="TextBox 5">
            <a:extLst>
              <a:ext uri="{FF2B5EF4-FFF2-40B4-BE49-F238E27FC236}">
                <a16:creationId xmlns:a16="http://schemas.microsoft.com/office/drawing/2014/main" id="{88EA418F-0741-4A33-97FF-D9A36D9381FA}"/>
              </a:ext>
            </a:extLst>
          </p:cNvPr>
          <p:cNvSpPr txBox="1"/>
          <p:nvPr/>
        </p:nvSpPr>
        <p:spPr>
          <a:xfrm>
            <a:off x="409034" y="2395048"/>
            <a:ext cx="3740511" cy="584775"/>
          </a:xfrm>
          <a:prstGeom prst="rect">
            <a:avLst/>
          </a:prstGeom>
          <a:noFill/>
        </p:spPr>
        <p:txBody>
          <a:bodyPr wrap="none" rtlCol="0">
            <a:spAutoFit/>
          </a:bodyPr>
          <a:lstStyle/>
          <a:p>
            <a:r>
              <a:rPr lang="fr-FR" sz="3200" i="1" dirty="0">
                <a:solidFill>
                  <a:schemeClr val="bg1"/>
                </a:solidFill>
              </a:rPr>
              <a:t>Soutenance de Thèse</a:t>
            </a:r>
          </a:p>
        </p:txBody>
      </p:sp>
      <p:sp>
        <p:nvSpPr>
          <p:cNvPr id="11" name="TextBox 10">
            <a:extLst>
              <a:ext uri="{FF2B5EF4-FFF2-40B4-BE49-F238E27FC236}">
                <a16:creationId xmlns:a16="http://schemas.microsoft.com/office/drawing/2014/main" id="{A538228C-C345-4120-A76B-B9D022337817}"/>
              </a:ext>
            </a:extLst>
          </p:cNvPr>
          <p:cNvSpPr txBox="1"/>
          <p:nvPr/>
        </p:nvSpPr>
        <p:spPr>
          <a:xfrm>
            <a:off x="6004874" y="6123935"/>
            <a:ext cx="2730092" cy="338554"/>
          </a:xfrm>
          <a:prstGeom prst="rect">
            <a:avLst/>
          </a:prstGeom>
          <a:noFill/>
        </p:spPr>
        <p:txBody>
          <a:bodyPr wrap="square" rtlCol="0">
            <a:spAutoFit/>
          </a:bodyPr>
          <a:lstStyle/>
          <a:p>
            <a:pPr algn="r"/>
            <a:r>
              <a:rPr lang="fr-FR" sz="1600" dirty="0">
                <a:solidFill>
                  <a:schemeClr val="bg1"/>
                </a:solidFill>
              </a:rPr>
              <a:t>Florentin Thullier—2021-03-12</a:t>
            </a:r>
          </a:p>
        </p:txBody>
      </p:sp>
      <p:sp>
        <p:nvSpPr>
          <p:cNvPr id="10" name="TextBox 9">
            <a:extLst>
              <a:ext uri="{FF2B5EF4-FFF2-40B4-BE49-F238E27FC236}">
                <a16:creationId xmlns:a16="http://schemas.microsoft.com/office/drawing/2014/main" id="{626A9250-CF88-4A9F-AD29-D0D3CD3AA606}"/>
              </a:ext>
            </a:extLst>
          </p:cNvPr>
          <p:cNvSpPr txBox="1"/>
          <p:nvPr/>
        </p:nvSpPr>
        <p:spPr>
          <a:xfrm>
            <a:off x="409034" y="6000825"/>
            <a:ext cx="3267419" cy="584775"/>
          </a:xfrm>
          <a:prstGeom prst="rect">
            <a:avLst/>
          </a:prstGeom>
          <a:noFill/>
        </p:spPr>
        <p:txBody>
          <a:bodyPr wrap="square" rtlCol="0">
            <a:spAutoFit/>
          </a:bodyPr>
          <a:lstStyle/>
          <a:p>
            <a:r>
              <a:rPr lang="fr-FR" sz="1600" b="1" dirty="0">
                <a:solidFill>
                  <a:schemeClr val="bg1"/>
                </a:solidFill>
              </a:rPr>
              <a:t>Direction : </a:t>
            </a:r>
            <a:r>
              <a:rPr lang="fr-FR" sz="1600" dirty="0">
                <a:solidFill>
                  <a:schemeClr val="bg1"/>
                </a:solidFill>
              </a:rPr>
              <a:t>Dr Sébastien </a:t>
            </a:r>
            <a:r>
              <a:rPr lang="fr-FR" sz="1600" dirty="0" err="1">
                <a:solidFill>
                  <a:schemeClr val="bg1"/>
                </a:solidFill>
              </a:rPr>
              <a:t>Gaboury</a:t>
            </a:r>
            <a:endParaRPr lang="fr-FR" sz="1600" dirty="0">
              <a:solidFill>
                <a:schemeClr val="bg1"/>
              </a:solidFill>
            </a:endParaRPr>
          </a:p>
          <a:p>
            <a:r>
              <a:rPr lang="fr-FR" sz="1600" b="1" dirty="0">
                <a:solidFill>
                  <a:schemeClr val="bg1"/>
                </a:solidFill>
              </a:rPr>
              <a:t>Codirection : </a:t>
            </a:r>
            <a:r>
              <a:rPr lang="fr-FR" sz="1600" dirty="0">
                <a:solidFill>
                  <a:schemeClr val="bg1"/>
                </a:solidFill>
              </a:rPr>
              <a:t>Dr Sylvain </a:t>
            </a:r>
            <a:r>
              <a:rPr lang="fr-FR" sz="1600" dirty="0" err="1">
                <a:solidFill>
                  <a:schemeClr val="bg1"/>
                </a:solidFill>
              </a:rPr>
              <a:t>Hallé</a:t>
            </a:r>
            <a:endParaRPr lang="fr-FR" sz="1600" dirty="0">
              <a:solidFill>
                <a:schemeClr val="bg1"/>
              </a:solidFill>
            </a:endParaRPr>
          </a:p>
        </p:txBody>
      </p:sp>
      <p:cxnSp>
        <p:nvCxnSpPr>
          <p:cNvPr id="3" name="Straight Connector 2">
            <a:extLst>
              <a:ext uri="{FF2B5EF4-FFF2-40B4-BE49-F238E27FC236}">
                <a16:creationId xmlns:a16="http://schemas.microsoft.com/office/drawing/2014/main" id="{E4894571-D53B-47CD-9BA5-6B63F505E869}"/>
              </a:ext>
            </a:extLst>
          </p:cNvPr>
          <p:cNvCxnSpPr>
            <a:cxnSpLocks/>
          </p:cNvCxnSpPr>
          <p:nvPr/>
        </p:nvCxnSpPr>
        <p:spPr>
          <a:xfrm>
            <a:off x="510120" y="3046370"/>
            <a:ext cx="4240989"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320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La reconnaissance d’activités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a:t>
            </a:fld>
            <a:endParaRPr lang="en-US" sz="1000" dirty="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B457AB46-53B4-4B9E-939D-9D80B4EA8C28}"/>
              </a:ext>
            </a:extLst>
          </p:cNvPr>
          <p:cNvSpPr txBox="1"/>
          <p:nvPr/>
        </p:nvSpPr>
        <p:spPr>
          <a:xfrm>
            <a:off x="1009193" y="1767115"/>
            <a:ext cx="7064562" cy="2862322"/>
          </a:xfrm>
          <a:prstGeom prst="rect">
            <a:avLst/>
          </a:prstGeom>
          <a:noFill/>
        </p:spPr>
        <p:txBody>
          <a:bodyPr wrap="square" rtlCol="0">
            <a:spAutoFit/>
          </a:bodyPr>
          <a:lstStyle/>
          <a:p>
            <a:pPr marL="285750"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activités sont divisées en trois types :</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activités basiques </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(Lawton et Brody, 1969)</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activités instrumentalisées : </a:t>
            </a:r>
          </a:p>
          <a:p>
            <a:pPr marL="1200150" lvl="2" indent="-2857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nécessitent une planification </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(Lawton et Brody, 1969)</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activités renforcées : </a:t>
            </a:r>
          </a:p>
          <a:p>
            <a:pPr marL="1200150" lvl="2" indent="-2857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requièrent un apprentissage </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(Rogers et al., 1998)</a:t>
            </a:r>
          </a:p>
        </p:txBody>
      </p:sp>
      <p:sp>
        <p:nvSpPr>
          <p:cNvPr id="10" name="TextBox 9">
            <a:extLst>
              <a:ext uri="{FF2B5EF4-FFF2-40B4-BE49-F238E27FC236}">
                <a16:creationId xmlns:a16="http://schemas.microsoft.com/office/drawing/2014/main" id="{075C06DE-C099-490A-AD75-0425191F3B6D}"/>
              </a:ext>
            </a:extLst>
          </p:cNvPr>
          <p:cNvSpPr txBox="1"/>
          <p:nvPr/>
        </p:nvSpPr>
        <p:spPr>
          <a:xfrm>
            <a:off x="421263" y="5084926"/>
            <a:ext cx="8301470" cy="1154675"/>
          </a:xfrm>
          <a:prstGeom prst="rect">
            <a:avLst/>
          </a:prstGeom>
          <a:noFill/>
        </p:spPr>
        <p:txBody>
          <a:bodyPr wrap="square" rtlCol="0">
            <a:spAutoFit/>
          </a:bodyPr>
          <a:lstStyle/>
          <a:p>
            <a:pPr algn="just">
              <a:lnSpc>
                <a:spcPct val="150000"/>
              </a:lnSpc>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il est donc question de déduire une suite d’actions dans l’espace et le temps déterminée et exécutée par une entité, qu’un observateur va alors chercher à reconnaître</a:t>
            </a:r>
            <a:endParaRPr lang="fr-FR" sz="1600" b="1" dirty="0">
              <a:solidFill>
                <a:srgbClr val="2F71D1"/>
              </a:solidFill>
              <a:latin typeface="Helvetica" panose="020B0604020202020204" pitchFamily="34" charset="0"/>
              <a:cs typeface="Helvetica" panose="020B0604020202020204" pitchFamily="34" charset="0"/>
            </a:endParaRPr>
          </a:p>
        </p:txBody>
      </p:sp>
      <p:sp>
        <p:nvSpPr>
          <p:cNvPr id="15" name="ZoneTexte 2">
            <a:extLst>
              <a:ext uri="{FF2B5EF4-FFF2-40B4-BE49-F238E27FC236}">
                <a16:creationId xmlns:a16="http://schemas.microsoft.com/office/drawing/2014/main" id="{8F7F9043-A220-401F-8315-671017FEE4D7}"/>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427477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L’échange des données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1FA9F1C5-0934-48EF-8E22-70A4078AB537}"/>
              </a:ext>
            </a:extLst>
          </p:cNvPr>
          <p:cNvSpPr txBox="1"/>
          <p:nvPr/>
        </p:nvSpPr>
        <p:spPr>
          <a:xfrm>
            <a:off x="906380" y="1733259"/>
            <a:ext cx="7331239" cy="872034"/>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BLE : un cas spécifique défini par le standard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mode diffusion : </a:t>
            </a:r>
          </a:p>
        </p:txBody>
      </p:sp>
      <p:sp>
        <p:nvSpPr>
          <p:cNvPr id="2" name="Rectangle 1">
            <a:extLst>
              <a:ext uri="{FF2B5EF4-FFF2-40B4-BE49-F238E27FC236}">
                <a16:creationId xmlns:a16="http://schemas.microsoft.com/office/drawing/2014/main" id="{EAC02A48-DE30-46D6-A592-C3A1501F7A1B}"/>
              </a:ext>
            </a:extLst>
          </p:cNvPr>
          <p:cNvSpPr/>
          <p:nvPr/>
        </p:nvSpPr>
        <p:spPr>
          <a:xfrm>
            <a:off x="1492917" y="3980447"/>
            <a:ext cx="2237874" cy="10106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DIFFUSEUR</a:t>
            </a:r>
          </a:p>
        </p:txBody>
      </p:sp>
      <p:sp>
        <p:nvSpPr>
          <p:cNvPr id="14" name="Rectangle 13">
            <a:extLst>
              <a:ext uri="{FF2B5EF4-FFF2-40B4-BE49-F238E27FC236}">
                <a16:creationId xmlns:a16="http://schemas.microsoft.com/office/drawing/2014/main" id="{18ABA37B-E0A1-4D88-8FF4-0C976364480D}"/>
              </a:ext>
            </a:extLst>
          </p:cNvPr>
          <p:cNvSpPr/>
          <p:nvPr/>
        </p:nvSpPr>
        <p:spPr>
          <a:xfrm>
            <a:off x="4605086" y="2768513"/>
            <a:ext cx="2237874" cy="10106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OBSERVATEUR#0</a:t>
            </a:r>
          </a:p>
        </p:txBody>
      </p:sp>
      <p:sp>
        <p:nvSpPr>
          <p:cNvPr id="15" name="Rectangle 14">
            <a:extLst>
              <a:ext uri="{FF2B5EF4-FFF2-40B4-BE49-F238E27FC236}">
                <a16:creationId xmlns:a16="http://schemas.microsoft.com/office/drawing/2014/main" id="{AE97A9C3-EC24-4CA4-8C96-9FF7BF50F80A}"/>
              </a:ext>
            </a:extLst>
          </p:cNvPr>
          <p:cNvSpPr/>
          <p:nvPr/>
        </p:nvSpPr>
        <p:spPr>
          <a:xfrm>
            <a:off x="4605086" y="3975496"/>
            <a:ext cx="2237874" cy="10106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OBSERVATEUR#1</a:t>
            </a:r>
          </a:p>
        </p:txBody>
      </p:sp>
      <p:sp>
        <p:nvSpPr>
          <p:cNvPr id="16" name="Rectangle 15">
            <a:extLst>
              <a:ext uri="{FF2B5EF4-FFF2-40B4-BE49-F238E27FC236}">
                <a16:creationId xmlns:a16="http://schemas.microsoft.com/office/drawing/2014/main" id="{A6CF8F54-3582-4332-BAEE-D403492DE4CD}"/>
              </a:ext>
            </a:extLst>
          </p:cNvPr>
          <p:cNvSpPr/>
          <p:nvPr/>
        </p:nvSpPr>
        <p:spPr>
          <a:xfrm>
            <a:off x="4605086" y="5149368"/>
            <a:ext cx="2237874" cy="10106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OBSERVATEUR#2</a:t>
            </a:r>
          </a:p>
        </p:txBody>
      </p:sp>
      <p:cxnSp>
        <p:nvCxnSpPr>
          <p:cNvPr id="6" name="Straight Arrow Connector 5">
            <a:extLst>
              <a:ext uri="{FF2B5EF4-FFF2-40B4-BE49-F238E27FC236}">
                <a16:creationId xmlns:a16="http://schemas.microsoft.com/office/drawing/2014/main" id="{D53D101B-6FA1-4536-9CBC-1667DB26629F}"/>
              </a:ext>
            </a:extLst>
          </p:cNvPr>
          <p:cNvCxnSpPr>
            <a:stCxn id="2" idx="0"/>
            <a:endCxn id="14" idx="1"/>
          </p:cNvCxnSpPr>
          <p:nvPr/>
        </p:nvCxnSpPr>
        <p:spPr>
          <a:xfrm flipV="1">
            <a:off x="2611854" y="3273839"/>
            <a:ext cx="1993232" cy="7066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354BFEC-AE48-4307-8044-D71D753CF3DD}"/>
              </a:ext>
            </a:extLst>
          </p:cNvPr>
          <p:cNvCxnSpPr>
            <a:stCxn id="2" idx="3"/>
            <a:endCxn id="15" idx="1"/>
          </p:cNvCxnSpPr>
          <p:nvPr/>
        </p:nvCxnSpPr>
        <p:spPr>
          <a:xfrm flipV="1">
            <a:off x="3730791" y="4480822"/>
            <a:ext cx="874295" cy="49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5A7C07-F6D7-4404-95DE-42B775FF0883}"/>
              </a:ext>
            </a:extLst>
          </p:cNvPr>
          <p:cNvCxnSpPr>
            <a:stCxn id="2" idx="2"/>
            <a:endCxn id="16" idx="1"/>
          </p:cNvCxnSpPr>
          <p:nvPr/>
        </p:nvCxnSpPr>
        <p:spPr>
          <a:xfrm>
            <a:off x="2611854" y="4991099"/>
            <a:ext cx="1993232" cy="663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9BB41C6-4001-4D43-91FE-B47DE745D2F3}"/>
              </a:ext>
            </a:extLst>
          </p:cNvPr>
          <p:cNvSpPr txBox="1"/>
          <p:nvPr/>
        </p:nvSpPr>
        <p:spPr>
          <a:xfrm rot="20391697">
            <a:off x="3208296" y="3352013"/>
            <a:ext cx="800347" cy="276999"/>
          </a:xfrm>
          <a:prstGeom prst="rect">
            <a:avLst/>
          </a:prstGeom>
          <a:noFill/>
        </p:spPr>
        <p:txBody>
          <a:bodyPr wrap="none" rtlCol="0">
            <a:spAutoFit/>
          </a:bodyPr>
          <a:lstStyle/>
          <a:p>
            <a:r>
              <a:rPr lang="en-US" sz="1200" dirty="0">
                <a:solidFill>
                  <a:schemeClr val="tx1">
                    <a:lumMod val="65000"/>
                    <a:lumOff val="35000"/>
                  </a:schemeClr>
                </a:solidFill>
              </a:rPr>
              <a:t>DONNÉES</a:t>
            </a:r>
          </a:p>
        </p:txBody>
      </p:sp>
      <p:sp>
        <p:nvSpPr>
          <p:cNvPr id="27" name="TextBox 26">
            <a:extLst>
              <a:ext uri="{FF2B5EF4-FFF2-40B4-BE49-F238E27FC236}">
                <a16:creationId xmlns:a16="http://schemas.microsoft.com/office/drawing/2014/main" id="{DDEDA719-E436-4A7E-B2FC-EAFF56DC1C2B}"/>
              </a:ext>
            </a:extLst>
          </p:cNvPr>
          <p:cNvSpPr txBox="1"/>
          <p:nvPr/>
        </p:nvSpPr>
        <p:spPr>
          <a:xfrm rot="1181168">
            <a:off x="3208297" y="5350498"/>
            <a:ext cx="800347" cy="276999"/>
          </a:xfrm>
          <a:prstGeom prst="rect">
            <a:avLst/>
          </a:prstGeom>
          <a:noFill/>
        </p:spPr>
        <p:txBody>
          <a:bodyPr wrap="none" rtlCol="0">
            <a:spAutoFit/>
          </a:bodyPr>
          <a:lstStyle/>
          <a:p>
            <a:r>
              <a:rPr lang="en-US" sz="1200" dirty="0">
                <a:solidFill>
                  <a:schemeClr val="tx1">
                    <a:lumMod val="65000"/>
                    <a:lumOff val="35000"/>
                  </a:schemeClr>
                </a:solidFill>
              </a:rPr>
              <a:t>DONNÉES</a:t>
            </a:r>
          </a:p>
        </p:txBody>
      </p:sp>
      <p:sp>
        <p:nvSpPr>
          <p:cNvPr id="28" name="TextBox 27">
            <a:extLst>
              <a:ext uri="{FF2B5EF4-FFF2-40B4-BE49-F238E27FC236}">
                <a16:creationId xmlns:a16="http://schemas.microsoft.com/office/drawing/2014/main" id="{17EFA33A-6A2F-4949-ADEA-E7E173804FD6}"/>
              </a:ext>
            </a:extLst>
          </p:cNvPr>
          <p:cNvSpPr txBox="1"/>
          <p:nvPr/>
        </p:nvSpPr>
        <p:spPr>
          <a:xfrm>
            <a:off x="3771652" y="4201347"/>
            <a:ext cx="800347" cy="276999"/>
          </a:xfrm>
          <a:prstGeom prst="rect">
            <a:avLst/>
          </a:prstGeom>
          <a:noFill/>
        </p:spPr>
        <p:txBody>
          <a:bodyPr wrap="none" rtlCol="0">
            <a:spAutoFit/>
          </a:bodyPr>
          <a:lstStyle/>
          <a:p>
            <a:r>
              <a:rPr lang="en-US" sz="1200" dirty="0">
                <a:solidFill>
                  <a:schemeClr val="tx1">
                    <a:lumMod val="65000"/>
                    <a:lumOff val="35000"/>
                  </a:schemeClr>
                </a:solidFill>
              </a:rPr>
              <a:t>DONNÉES</a:t>
            </a:r>
          </a:p>
        </p:txBody>
      </p:sp>
    </p:spTree>
    <p:extLst>
      <p:ext uri="{BB962C8B-B14F-4D97-AF65-F5344CB8AC3E}">
        <p14:creationId xmlns:p14="http://schemas.microsoft.com/office/powerpoint/2010/main" val="3298567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L’échange des données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1FA9F1C5-0934-48EF-8E22-70A4078AB537}"/>
              </a:ext>
            </a:extLst>
          </p:cNvPr>
          <p:cNvSpPr txBox="1"/>
          <p:nvPr/>
        </p:nvSpPr>
        <p:spPr>
          <a:xfrm>
            <a:off x="906380" y="1733259"/>
            <a:ext cx="7331239" cy="872034"/>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BLE : un cas spécifique défini par le standard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mode communication : </a:t>
            </a:r>
          </a:p>
        </p:txBody>
      </p:sp>
      <p:pic>
        <p:nvPicPr>
          <p:cNvPr id="6146" name="Picture 2" descr="../_images/gatt_client_server.png">
            <a:extLst>
              <a:ext uri="{FF2B5EF4-FFF2-40B4-BE49-F238E27FC236}">
                <a16:creationId xmlns:a16="http://schemas.microsoft.com/office/drawing/2014/main" id="{C44EF552-B973-4DE5-AB95-C4D80E10A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232" y="3184767"/>
            <a:ext cx="4655975" cy="346611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icrocontrollers_GattStructure.png">
            <a:extLst>
              <a:ext uri="{FF2B5EF4-FFF2-40B4-BE49-F238E27FC236}">
                <a16:creationId xmlns:a16="http://schemas.microsoft.com/office/drawing/2014/main" id="{0829B343-DE76-4061-92F1-33306370E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8611" y="3429000"/>
            <a:ext cx="2309008" cy="28344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ACCE77F-A31F-49B1-8D18-CB8AAF2B865F}"/>
              </a:ext>
            </a:extLst>
          </p:cNvPr>
          <p:cNvCxnSpPr/>
          <p:nvPr/>
        </p:nvCxnSpPr>
        <p:spPr>
          <a:xfrm>
            <a:off x="7875037" y="4189445"/>
            <a:ext cx="569167" cy="0"/>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187540D-28FA-4CB6-A210-E179223AFBCA}"/>
              </a:ext>
            </a:extLst>
          </p:cNvPr>
          <p:cNvCxnSpPr>
            <a:cxnSpLocks/>
          </p:cNvCxnSpPr>
          <p:nvPr/>
        </p:nvCxnSpPr>
        <p:spPr>
          <a:xfrm flipV="1">
            <a:off x="8444204" y="3200007"/>
            <a:ext cx="0" cy="1004678"/>
          </a:xfrm>
          <a:prstGeom prst="straightConnector1">
            <a:avLst/>
          </a:prstGeom>
          <a:ln w="28575">
            <a:solidFill>
              <a:srgbClr val="2F71D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D84C502-3C7B-44F1-88EF-CDDC3D2668FA}"/>
              </a:ext>
            </a:extLst>
          </p:cNvPr>
          <p:cNvSpPr txBox="1"/>
          <p:nvPr/>
        </p:nvSpPr>
        <p:spPr>
          <a:xfrm>
            <a:off x="7407005" y="2199451"/>
            <a:ext cx="1661228" cy="954107"/>
          </a:xfrm>
          <a:prstGeom prst="rect">
            <a:avLst/>
          </a:prstGeom>
          <a:noFill/>
        </p:spPr>
        <p:txBody>
          <a:bodyPr wrap="square" rtlCol="0">
            <a:spAutoFit/>
          </a:bodyPr>
          <a:lstStyle/>
          <a:p>
            <a:pPr marL="742950" lvl="1" indent="-285750">
              <a:buFont typeface="Arial" panose="020B0604020202020204" pitchFamily="34" charset="0"/>
              <a:buChar char="•"/>
            </a:pPr>
            <a:r>
              <a:rPr lang="en-US"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true</a:t>
            </a:r>
          </a:p>
          <a:p>
            <a:pPr marL="742950" lvl="1" indent="-285750">
              <a:buFont typeface="Arial" panose="020B0604020202020204" pitchFamily="34" charset="0"/>
              <a:buChar char="•"/>
            </a:pPr>
            <a:r>
              <a:rPr lang="en-US"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34</a:t>
            </a:r>
          </a:p>
          <a:p>
            <a:pPr marL="742950" lvl="1" indent="-285750">
              <a:buFont typeface="Arial" panose="020B0604020202020204" pitchFamily="34" charset="0"/>
              <a:buChar char="•"/>
            </a:pPr>
            <a:r>
              <a:rPr lang="en-US"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“text”</a:t>
            </a:r>
          </a:p>
          <a:p>
            <a:pPr marL="742950" lvl="1" indent="-285750">
              <a:buFont typeface="Arial" panose="020B0604020202020204" pitchFamily="34" charset="0"/>
              <a:buChar char="•"/>
            </a:pPr>
            <a:r>
              <a:rPr lang="en-US"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[1, 2, 3]</a:t>
            </a:r>
            <a:endPar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pic>
        <p:nvPicPr>
          <p:cNvPr id="12" name="Picture 11">
            <a:extLst>
              <a:ext uri="{FF2B5EF4-FFF2-40B4-BE49-F238E27FC236}">
                <a16:creationId xmlns:a16="http://schemas.microsoft.com/office/drawing/2014/main" id="{187624F8-564F-499E-AE5D-00A2B28C1B35}"/>
              </a:ext>
            </a:extLst>
          </p:cNvPr>
          <p:cNvPicPr>
            <a:picLocks noChangeAspect="1"/>
          </p:cNvPicPr>
          <p:nvPr/>
        </p:nvPicPr>
        <p:blipFill>
          <a:blip r:embed="rId5"/>
          <a:stretch>
            <a:fillRect/>
          </a:stretch>
        </p:blipFill>
        <p:spPr>
          <a:xfrm>
            <a:off x="6646451" y="6197702"/>
            <a:ext cx="873328" cy="245250"/>
          </a:xfrm>
          <a:prstGeom prst="rect">
            <a:avLst/>
          </a:prstGeom>
        </p:spPr>
      </p:pic>
      <p:pic>
        <p:nvPicPr>
          <p:cNvPr id="13" name="Picture 12">
            <a:extLst>
              <a:ext uri="{FF2B5EF4-FFF2-40B4-BE49-F238E27FC236}">
                <a16:creationId xmlns:a16="http://schemas.microsoft.com/office/drawing/2014/main" id="{D2FCA476-E021-415F-813F-B92849EFB8B5}"/>
              </a:ext>
            </a:extLst>
          </p:cNvPr>
          <p:cNvPicPr>
            <a:picLocks noChangeAspect="1"/>
          </p:cNvPicPr>
          <p:nvPr/>
        </p:nvPicPr>
        <p:blipFill>
          <a:blip r:embed="rId5"/>
          <a:stretch>
            <a:fillRect/>
          </a:stretch>
        </p:blipFill>
        <p:spPr>
          <a:xfrm>
            <a:off x="3557811" y="5929961"/>
            <a:ext cx="873328" cy="245250"/>
          </a:xfrm>
          <a:prstGeom prst="rect">
            <a:avLst/>
          </a:prstGeom>
        </p:spPr>
      </p:pic>
      <p:cxnSp>
        <p:nvCxnSpPr>
          <p:cNvPr id="3" name="Straight Arrow Connector 2">
            <a:extLst>
              <a:ext uri="{FF2B5EF4-FFF2-40B4-BE49-F238E27FC236}">
                <a16:creationId xmlns:a16="http://schemas.microsoft.com/office/drawing/2014/main" id="{7E8C9C16-136E-456F-A449-F9F62FB8EA83}"/>
              </a:ext>
            </a:extLst>
          </p:cNvPr>
          <p:cNvCxnSpPr>
            <a:cxnSpLocks/>
          </p:cNvCxnSpPr>
          <p:nvPr/>
        </p:nvCxnSpPr>
        <p:spPr>
          <a:xfrm flipH="1">
            <a:off x="4295275" y="3537284"/>
            <a:ext cx="1720514" cy="2646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262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L’échange des données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906380" y="1662027"/>
            <a:ext cx="7331239" cy="4484369"/>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services web </a:t>
            </a:r>
            <a:r>
              <a:rPr lang="fr-FR" sz="11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(1/2)</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 </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protocole SOAP : </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 protocole d’échange d’informations structuré qui repose sur XML</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couche au dessus HTTP</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 flexible</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lourd à mettre en place</a:t>
            </a:r>
          </a:p>
          <a:p>
            <a:pPr marL="1657350" lvl="3"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l’architecture REST :</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indépendance vis-à-vis des protocoles sous-jacents</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seule contrainte : un schéma d’URI</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sans-état</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flexibilité du format des ressources (XML, JSON, HTML, </a:t>
            </a:r>
            <a:r>
              <a:rPr lang="fr-FR" sz="14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etc.</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peut entraîner une surcharge réseau</a:t>
            </a:r>
          </a:p>
        </p:txBody>
      </p:sp>
    </p:spTree>
    <p:extLst>
      <p:ext uri="{BB962C8B-B14F-4D97-AF65-F5344CB8AC3E}">
        <p14:creationId xmlns:p14="http://schemas.microsoft.com/office/powerpoint/2010/main" val="28233912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L’échange des données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1135858" y="2316946"/>
            <a:ext cx="6872283" cy="2129878"/>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services web </a:t>
            </a:r>
            <a:r>
              <a:rPr lang="fr-FR" sz="11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(2/2)</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 </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protocole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CoAP</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conçu pour répondre aux besoins des dispositifs à faibles ressources</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basé sur UDP (c’est sa seule contrainte)</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support du multicast</a:t>
            </a:r>
          </a:p>
        </p:txBody>
      </p:sp>
    </p:spTree>
    <p:extLst>
      <p:ext uri="{BB962C8B-B14F-4D97-AF65-F5344CB8AC3E}">
        <p14:creationId xmlns:p14="http://schemas.microsoft.com/office/powerpoint/2010/main" val="3671180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reconnaissance des types de sols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82E3DA5B-B4B3-4BB7-95E2-ACE5640A9EBB}"/>
              </a:ext>
            </a:extLst>
          </p:cNvPr>
          <p:cNvSpPr txBox="1"/>
          <p:nvPr/>
        </p:nvSpPr>
        <p:spPr>
          <a:xfrm>
            <a:off x="604773" y="1897901"/>
            <a:ext cx="7873402" cy="378052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deux premières contributions de cette thèse</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travaux publiés à la conférence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Ubiquitous</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Intelligence and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Computing</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(UIC) en 2017 et en 2018</a:t>
            </a:r>
          </a:p>
          <a:p>
            <a:pPr marL="742950" lvl="1" indent="-285750">
              <a:lnSpc>
                <a:spcPct val="150000"/>
              </a:lnSpc>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2017 : présentation de la solution proposée, du protocole expérimental et de l’analyse des résultats préliminaires obtenus</a:t>
            </a:r>
          </a:p>
          <a:p>
            <a:pPr lvl="1">
              <a:lnSpc>
                <a:spcPct val="150000"/>
              </a:lnSpc>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2018 : présentation de l’analyse des résultats consolidés ainsi que de résultats complémentaires comparés à un téléphone</a:t>
            </a:r>
          </a:p>
        </p:txBody>
      </p:sp>
    </p:spTree>
    <p:extLst>
      <p:ext uri="{BB962C8B-B14F-4D97-AF65-F5344CB8AC3E}">
        <p14:creationId xmlns:p14="http://schemas.microsoft.com/office/powerpoint/2010/main" val="35863968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reconnaissance des types de sols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DE70E77-85FA-44AD-8D8A-E694D2F958FF}"/>
              </a:ext>
            </a:extLst>
          </p:cNvPr>
          <p:cNvSpPr txBox="1"/>
          <p:nvPr/>
        </p:nvSpPr>
        <p:spPr>
          <a:xfrm>
            <a:off x="390739" y="1627900"/>
            <a:ext cx="8502052" cy="585801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 majorité des travaux portent sur des méthodes développées pour être utilisées avec des robots</a:t>
            </a:r>
          </a:p>
          <a:p>
            <a:pPr marL="285750" indent="-285750">
              <a:lnSpc>
                <a:spcPct val="150000"/>
              </a:lnSpc>
              <a:buFont typeface="Wingdings" panose="05000000000000000000" pitchFamily="2" charset="2"/>
              <a:buChar char="à"/>
            </a:pPr>
            <a:endParaRPr lang="fr-FR" sz="105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en-US" dirty="0">
                <a:solidFill>
                  <a:schemeClr val="tx1">
                    <a:lumMod val="65000"/>
                    <a:lumOff val="35000"/>
                  </a:schemeClr>
                </a:solidFill>
                <a:latin typeface="Helvetica" panose="020B0604020202020204" pitchFamily="34" charset="0"/>
                <a:cs typeface="Helvetica" panose="020B0604020202020204" pitchFamily="34" charset="0"/>
              </a:rPr>
              <a:t>Vail and Veloso (2004)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centrale inertielle embarquée sur un robot quadripède</a:t>
            </a: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arbre de décision C4.5 </a:t>
            </a: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moyenne de 84.9% (validation croisée en 10-plis)</a:t>
            </a:r>
          </a:p>
          <a:p>
            <a:pPr marL="742950" lvl="1" indent="-285750">
              <a:lnSpc>
                <a:spcPct val="150000"/>
              </a:lnSpc>
              <a:buFont typeface="Wingdings" panose="05000000000000000000" pitchFamily="2" charset="2"/>
              <a:buChar char="à"/>
            </a:pPr>
            <a:r>
              <a:rPr lang="fr-CA"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Bibuli</a:t>
            </a: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CA"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 </a:t>
            </a: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(2007)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centrale inertielle embarquée sur un robot à quatre roues</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caractéristiques fréquentielles (DFT)</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 ANN par axe</a:t>
            </a: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moyenne de de 82%</a:t>
            </a: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endPar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6730068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reconnaissance des types de sols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DE70E77-85FA-44AD-8D8A-E694D2F958FF}"/>
              </a:ext>
            </a:extLst>
          </p:cNvPr>
          <p:cNvSpPr txBox="1"/>
          <p:nvPr/>
        </p:nvSpPr>
        <p:spPr>
          <a:xfrm>
            <a:off x="390739" y="1627900"/>
            <a:ext cx="8502052" cy="4611519"/>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en-US" dirty="0">
                <a:solidFill>
                  <a:schemeClr val="tx1">
                    <a:lumMod val="65000"/>
                    <a:lumOff val="35000"/>
                  </a:schemeClr>
                </a:solidFill>
                <a:latin typeface="Helvetica" panose="020B0604020202020204" pitchFamily="34" charset="0"/>
                <a:cs typeface="Helvetica" panose="020B0604020202020204" pitchFamily="34" charset="0"/>
              </a:rPr>
              <a:t>Weiss </a:t>
            </a:r>
            <a:r>
              <a:rPr lang="en-US" i="1" dirty="0">
                <a:solidFill>
                  <a:schemeClr val="tx1">
                    <a:lumMod val="65000"/>
                    <a:lumOff val="35000"/>
                  </a:schemeClr>
                </a:solidFill>
                <a:latin typeface="Helvetica" panose="020B0604020202020204" pitchFamily="34" charset="0"/>
                <a:cs typeface="Helvetica" panose="020B0604020202020204" pitchFamily="34" charset="0"/>
              </a:rPr>
              <a:t>et. al</a:t>
            </a:r>
            <a:r>
              <a:rPr lang="en-US" dirty="0">
                <a:solidFill>
                  <a:schemeClr val="tx1">
                    <a:lumMod val="65000"/>
                    <a:lumOff val="35000"/>
                  </a:schemeClr>
                </a:solidFill>
                <a:latin typeface="Helvetica" panose="020B0604020202020204" pitchFamily="34" charset="0"/>
                <a:cs typeface="Helvetica" panose="020B0604020202020204" pitchFamily="34" charset="0"/>
              </a:rPr>
              <a:t>. (2004)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centrale inertielle embarquée sur un robot à quatre roues</a:t>
            </a: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comparaison entre plusieurs algorithmes d’apprentissage</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caractéristiques fréquentielles (FFT)</a:t>
            </a:r>
            <a:endPar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de 77% avec SVM</a:t>
            </a:r>
          </a:p>
          <a:p>
            <a:pPr marL="742950" lvl="1"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Otis </a:t>
            </a:r>
            <a:r>
              <a:rPr lang="fr-CA"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 </a:t>
            </a: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(2007)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centrale inertielle embarquée dans une chaussure</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caractéristiques fréquentielles (FFT)</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algorithme de clustering</a:t>
            </a: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de 95</a:t>
            </a:r>
            <a:r>
              <a:rPr lang="en-US"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laboratoire et 80% en conditions expérimentales à l’extérieur</a:t>
            </a:r>
          </a:p>
        </p:txBody>
      </p:sp>
    </p:spTree>
    <p:extLst>
      <p:ext uri="{BB962C8B-B14F-4D97-AF65-F5344CB8AC3E}">
        <p14:creationId xmlns:p14="http://schemas.microsoft.com/office/powerpoint/2010/main" val="14059049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Solution proposée : le </a:t>
            </a:r>
            <a:r>
              <a:rPr lang="fr-FR" sz="2800" i="1" dirty="0" err="1">
                <a:solidFill>
                  <a:schemeClr val="bg1"/>
                </a:solidFill>
                <a:latin typeface="Helvetica" panose="020B0604020202020204" pitchFamily="34" charset="0"/>
                <a:cs typeface="Helvetica" panose="020B0604020202020204" pitchFamily="34" charset="0"/>
              </a:rPr>
              <a:t>wearable</a:t>
            </a:r>
            <a:r>
              <a:rPr lang="fr-FR" sz="2800" i="1" dirty="0">
                <a:solidFill>
                  <a:schemeClr val="bg1"/>
                </a:solidFill>
                <a:latin typeface="Helvetica" panose="020B0604020202020204" pitchFamily="34" charset="0"/>
                <a:cs typeface="Helvetica" panose="020B0604020202020204" pitchFamily="34" charset="0"/>
              </a:rPr>
              <a:t> </a:t>
            </a:r>
            <a:r>
              <a:rPr lang="fr-FR" sz="2800" i="1" dirty="0" err="1">
                <a:solidFill>
                  <a:schemeClr val="bg1"/>
                </a:solidFill>
                <a:latin typeface="Helvetica" panose="020B0604020202020204" pitchFamily="34" charset="0"/>
                <a:cs typeface="Helvetica" panose="020B0604020202020204" pitchFamily="34" charset="0"/>
              </a:rPr>
              <a:t>device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74A554AF-A73A-4ACF-9329-72356C813D12}"/>
              </a:ext>
            </a:extLst>
          </p:cNvPr>
          <p:cNvGraphicFramePr>
            <a:graphicFrameLocks noChangeAspect="1"/>
          </p:cNvGraphicFramePr>
          <p:nvPr/>
        </p:nvGraphicFramePr>
        <p:xfrm>
          <a:off x="1408417" y="1952473"/>
          <a:ext cx="6327166" cy="2055677"/>
        </p:xfrm>
        <a:graphic>
          <a:graphicData uri="http://schemas.openxmlformats.org/presentationml/2006/ole">
            <mc:AlternateContent xmlns:mc="http://schemas.openxmlformats.org/markup-compatibility/2006">
              <mc:Choice xmlns:v="urn:schemas-microsoft-com:vml" Requires="v">
                <p:oleObj name="Acrobat Document" r:id="rId3" imgW="5394960" imgH="1752521" progId="AcroExch.Document.DC">
                  <p:embed/>
                </p:oleObj>
              </mc:Choice>
              <mc:Fallback>
                <p:oleObj name="Acrobat Document" r:id="rId3" imgW="5394960" imgH="1752521" progId="AcroExch.Document.DC">
                  <p:embed/>
                  <p:pic>
                    <p:nvPicPr>
                      <p:cNvPr id="2" name="Object 1">
                        <a:extLst>
                          <a:ext uri="{FF2B5EF4-FFF2-40B4-BE49-F238E27FC236}">
                            <a16:creationId xmlns:a16="http://schemas.microsoft.com/office/drawing/2014/main" id="{74A554AF-A73A-4ACF-9329-72356C813D12}"/>
                          </a:ext>
                        </a:extLst>
                      </p:cNvPr>
                      <p:cNvPicPr/>
                      <p:nvPr/>
                    </p:nvPicPr>
                    <p:blipFill>
                      <a:blip r:embed="rId4"/>
                      <a:stretch>
                        <a:fillRect/>
                      </a:stretch>
                    </p:blipFill>
                    <p:spPr>
                      <a:xfrm>
                        <a:off x="1408417" y="1952473"/>
                        <a:ext cx="6327166" cy="205567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507BDF12-5069-48AA-96D1-3270D23B7342}"/>
              </a:ext>
            </a:extLst>
          </p:cNvPr>
          <p:cNvSpPr txBox="1"/>
          <p:nvPr/>
        </p:nvSpPr>
        <p:spPr>
          <a:xfrm>
            <a:off x="588723" y="4007971"/>
            <a:ext cx="3983277" cy="1754326"/>
          </a:xfrm>
          <a:prstGeom prst="rect">
            <a:avLst/>
          </a:prstGeom>
          <a:noFill/>
        </p:spPr>
        <p:txBody>
          <a:bodyPr wrap="square" rtlCol="0">
            <a:spAutoFit/>
          </a:bodyPr>
          <a:lstStyle/>
          <a:p>
            <a:pPr lvl="1" algn="ctr">
              <a:lnSpc>
                <a:spcPct val="150000"/>
              </a:lnSpc>
            </a:pPr>
            <a:r>
              <a:rPr lang="fr-FR" sz="2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Arduino 101</a:t>
            </a:r>
          </a:p>
          <a:p>
            <a:pPr lvl="1">
              <a:lnSpc>
                <a:spcPct val="150000"/>
              </a:lnSpc>
            </a:pPr>
            <a:endParaRPr lang="fr-FR" b="1" dirty="0">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IMU 6 axes (v1)</a:t>
            </a:r>
          </a:p>
          <a:p>
            <a:pPr marL="742950" lvl="1" indent="-2857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module BLE </a:t>
            </a:r>
          </a:p>
        </p:txBody>
      </p:sp>
      <p:sp>
        <p:nvSpPr>
          <p:cNvPr id="9" name="TextBox 8">
            <a:extLst>
              <a:ext uri="{FF2B5EF4-FFF2-40B4-BE49-F238E27FC236}">
                <a16:creationId xmlns:a16="http://schemas.microsoft.com/office/drawing/2014/main" id="{C909A128-5C46-4EB4-A8DB-0447BA77ED1D}"/>
              </a:ext>
            </a:extLst>
          </p:cNvPr>
          <p:cNvSpPr txBox="1"/>
          <p:nvPr/>
        </p:nvSpPr>
        <p:spPr>
          <a:xfrm>
            <a:off x="4259484" y="4003251"/>
            <a:ext cx="3983277" cy="2280111"/>
          </a:xfrm>
          <a:prstGeom prst="rect">
            <a:avLst/>
          </a:prstGeom>
          <a:noFill/>
        </p:spPr>
        <p:txBody>
          <a:bodyPr wrap="square" rtlCol="0">
            <a:spAutoFit/>
          </a:bodyPr>
          <a:lstStyle/>
          <a:p>
            <a:pPr lvl="1" algn="ctr"/>
            <a:r>
              <a:rPr lang="fr-FR" sz="2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Extension de prototypage</a:t>
            </a:r>
          </a:p>
          <a:p>
            <a:pPr lvl="1">
              <a:lnSpc>
                <a:spcPct val="150000"/>
              </a:lnSpc>
            </a:pPr>
            <a:endParaRPr lang="fr-FR" sz="1100" b="1" dirty="0">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carte micro SD</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LSM9DS1 : IMU 9 axes (v2)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Angles d’Euler</a:t>
            </a: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6075896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Solution proposée : le </a:t>
            </a:r>
            <a:r>
              <a:rPr lang="fr-FR" sz="2800" i="1" dirty="0" err="1">
                <a:solidFill>
                  <a:schemeClr val="bg1"/>
                </a:solidFill>
                <a:latin typeface="Helvetica" panose="020B0604020202020204" pitchFamily="34" charset="0"/>
                <a:cs typeface="Helvetica" panose="020B0604020202020204" pitchFamily="34" charset="0"/>
              </a:rPr>
              <a:t>wearable</a:t>
            </a:r>
            <a:r>
              <a:rPr lang="fr-FR" sz="2800" i="1" dirty="0">
                <a:solidFill>
                  <a:schemeClr val="bg1"/>
                </a:solidFill>
                <a:latin typeface="Helvetica" panose="020B0604020202020204" pitchFamily="34" charset="0"/>
                <a:cs typeface="Helvetica" panose="020B0604020202020204" pitchFamily="34" charset="0"/>
              </a:rPr>
              <a:t> </a:t>
            </a:r>
            <a:r>
              <a:rPr lang="fr-FR" sz="2800" i="1" dirty="0" err="1">
                <a:solidFill>
                  <a:schemeClr val="bg1"/>
                </a:solidFill>
                <a:latin typeface="Helvetica" panose="020B0604020202020204" pitchFamily="34" charset="0"/>
                <a:cs typeface="Helvetica" panose="020B0604020202020204" pitchFamily="34" charset="0"/>
              </a:rPr>
              <a:t>device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B484B979-A221-45F3-9F08-D83CB4D8A9D8}"/>
              </a:ext>
            </a:extLst>
          </p:cNvPr>
          <p:cNvGraphicFramePr>
            <a:graphicFrameLocks noChangeAspect="1"/>
          </p:cNvGraphicFramePr>
          <p:nvPr>
            <p:extLst>
              <p:ext uri="{D42A27DB-BD31-4B8C-83A1-F6EECF244321}">
                <p14:modId xmlns:p14="http://schemas.microsoft.com/office/powerpoint/2010/main" val="1547915897"/>
              </p:ext>
            </p:extLst>
          </p:nvPr>
        </p:nvGraphicFramePr>
        <p:xfrm>
          <a:off x="390739" y="2228177"/>
          <a:ext cx="4452229" cy="2732510"/>
        </p:xfrm>
        <a:graphic>
          <a:graphicData uri="http://schemas.openxmlformats.org/presentationml/2006/ole">
            <mc:AlternateContent xmlns:mc="http://schemas.openxmlformats.org/markup-compatibility/2006">
              <mc:Choice xmlns:v="urn:schemas-microsoft-com:vml" Requires="v">
                <p:oleObj name="Acrobat Document" r:id="rId3" imgW="3489606" imgH="2140975" progId="AcroExch.Document.DC">
                  <p:embed/>
                </p:oleObj>
              </mc:Choice>
              <mc:Fallback>
                <p:oleObj name="Acrobat Document" r:id="rId3" imgW="3489606" imgH="2140975" progId="AcroExch.Document.DC">
                  <p:embed/>
                  <p:pic>
                    <p:nvPicPr>
                      <p:cNvPr id="0" name=""/>
                      <p:cNvPicPr/>
                      <p:nvPr/>
                    </p:nvPicPr>
                    <p:blipFill>
                      <a:blip r:embed="rId4"/>
                      <a:stretch>
                        <a:fillRect/>
                      </a:stretch>
                    </p:blipFill>
                    <p:spPr>
                      <a:xfrm>
                        <a:off x="390739" y="2228177"/>
                        <a:ext cx="4452229" cy="273251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A03B270-0A79-4E3D-9ECF-2155C43CF23A}"/>
              </a:ext>
            </a:extLst>
          </p:cNvPr>
          <p:cNvGraphicFramePr>
            <a:graphicFrameLocks noChangeAspect="1"/>
          </p:cNvGraphicFramePr>
          <p:nvPr>
            <p:extLst>
              <p:ext uri="{D42A27DB-BD31-4B8C-83A1-F6EECF244321}">
                <p14:modId xmlns:p14="http://schemas.microsoft.com/office/powerpoint/2010/main" val="3012446791"/>
              </p:ext>
            </p:extLst>
          </p:nvPr>
        </p:nvGraphicFramePr>
        <p:xfrm>
          <a:off x="5504658" y="2207657"/>
          <a:ext cx="3187551" cy="2803830"/>
        </p:xfrm>
        <a:graphic>
          <a:graphicData uri="http://schemas.openxmlformats.org/presentationml/2006/ole">
            <mc:AlternateContent xmlns:mc="http://schemas.openxmlformats.org/markup-compatibility/2006">
              <mc:Choice xmlns:v="urn:schemas-microsoft-com:vml" Requires="v">
                <p:oleObj name="Acrobat Document" r:id="rId5" imgW="4167963" imgH="3664944" progId="AcroExch.Document.DC">
                  <p:embed/>
                </p:oleObj>
              </mc:Choice>
              <mc:Fallback>
                <p:oleObj name="Acrobat Document" r:id="rId5" imgW="4167963" imgH="3664944" progId="AcroExch.Document.DC">
                  <p:embed/>
                  <p:pic>
                    <p:nvPicPr>
                      <p:cNvPr id="0" name=""/>
                      <p:cNvPicPr/>
                      <p:nvPr/>
                    </p:nvPicPr>
                    <p:blipFill>
                      <a:blip r:embed="rId6"/>
                      <a:stretch>
                        <a:fillRect/>
                      </a:stretch>
                    </p:blipFill>
                    <p:spPr>
                      <a:xfrm>
                        <a:off x="5504658" y="2207657"/>
                        <a:ext cx="3187551" cy="2803830"/>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04C68B82-9BAF-4994-A38A-7945B42860B1}"/>
              </a:ext>
            </a:extLst>
          </p:cNvPr>
          <p:cNvSpPr/>
          <p:nvPr/>
        </p:nvSpPr>
        <p:spPr>
          <a:xfrm>
            <a:off x="5566410" y="3166348"/>
            <a:ext cx="613410" cy="169277"/>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DD54EE-3B6A-41AB-A586-ED3645F9AC94}"/>
              </a:ext>
            </a:extLst>
          </p:cNvPr>
          <p:cNvSpPr txBox="1"/>
          <p:nvPr/>
        </p:nvSpPr>
        <p:spPr>
          <a:xfrm>
            <a:off x="5489418" y="3166348"/>
            <a:ext cx="823752" cy="169277"/>
          </a:xfrm>
          <a:prstGeom prst="rect">
            <a:avLst/>
          </a:prstGeom>
          <a:noFill/>
        </p:spPr>
        <p:txBody>
          <a:bodyPr wrap="square" rtlCol="0">
            <a:spAutoFit/>
          </a:bodyPr>
          <a:lstStyle/>
          <a:p>
            <a:r>
              <a:rPr lang="en-US" sz="500" b="1" dirty="0">
                <a:solidFill>
                  <a:srgbClr val="969495"/>
                </a:solidFill>
                <a:latin typeface="Roboto Mono for Powerline" pitchFamily="2" charset="0"/>
                <a:ea typeface="Roboto Mono for Powerline" pitchFamily="2" charset="0"/>
              </a:rPr>
              <a:t>WEARABLE DEVICE</a:t>
            </a:r>
          </a:p>
        </p:txBody>
      </p:sp>
      <p:sp>
        <p:nvSpPr>
          <p:cNvPr id="12" name="TextBox 11">
            <a:extLst>
              <a:ext uri="{FF2B5EF4-FFF2-40B4-BE49-F238E27FC236}">
                <a16:creationId xmlns:a16="http://schemas.microsoft.com/office/drawing/2014/main" id="{1ABA083F-CB5C-4E56-B866-CD14252D3735}"/>
              </a:ext>
            </a:extLst>
          </p:cNvPr>
          <p:cNvSpPr txBox="1"/>
          <p:nvPr/>
        </p:nvSpPr>
        <p:spPr>
          <a:xfrm>
            <a:off x="390739" y="5420817"/>
            <a:ext cx="3983277" cy="369332"/>
          </a:xfrm>
          <a:prstGeom prst="rect">
            <a:avLst/>
          </a:prstGeom>
          <a:noFill/>
        </p:spPr>
        <p:txBody>
          <a:bodyPr wrap="square" rtlCol="0">
            <a:spAutoFit/>
          </a:bodyPr>
          <a:lstStyle/>
          <a:p>
            <a:pPr lvl="1" algn="ctr"/>
            <a:r>
              <a:rPr lang="fr-FR"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firmware</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du </a:t>
            </a:r>
            <a:r>
              <a:rPr lang="fr-FR"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wearable</a:t>
            </a: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device</a:t>
            </a:r>
            <a:endPar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p:txBody>
      </p:sp>
      <p:sp>
        <p:nvSpPr>
          <p:cNvPr id="13" name="TextBox 12">
            <a:extLst>
              <a:ext uri="{FF2B5EF4-FFF2-40B4-BE49-F238E27FC236}">
                <a16:creationId xmlns:a16="http://schemas.microsoft.com/office/drawing/2014/main" id="{A3AE7D9E-E10E-410A-B703-6C4E460F0B4A}"/>
              </a:ext>
            </a:extLst>
          </p:cNvPr>
          <p:cNvSpPr txBox="1"/>
          <p:nvPr/>
        </p:nvSpPr>
        <p:spPr>
          <a:xfrm>
            <a:off x="4942419" y="5165740"/>
            <a:ext cx="3983277" cy="646331"/>
          </a:xfrm>
          <a:prstGeom prst="rect">
            <a:avLst/>
          </a:prstGeom>
          <a:noFill/>
        </p:spPr>
        <p:txBody>
          <a:bodyPr wrap="square" rtlCol="0">
            <a:spAutoFit/>
          </a:bodyPr>
          <a:lstStyle/>
          <a:p>
            <a:pPr lvl="1" algn="ct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application mobile pour piloter l’enregistrement des données</a:t>
            </a:r>
          </a:p>
        </p:txBody>
      </p:sp>
    </p:spTree>
    <p:extLst>
      <p:ext uri="{BB962C8B-B14F-4D97-AF65-F5344CB8AC3E}">
        <p14:creationId xmlns:p14="http://schemas.microsoft.com/office/powerpoint/2010/main" val="36513789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2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Solution proposée : extraction des caractéristiques</a:t>
            </a:r>
            <a:endParaRPr lang="fr-FR" sz="32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7" name="Picture 6" descr="Chart&#10;&#10;Description automatically generated">
            <a:extLst>
              <a:ext uri="{FF2B5EF4-FFF2-40B4-BE49-F238E27FC236}">
                <a16:creationId xmlns:a16="http://schemas.microsoft.com/office/drawing/2014/main" id="{257EBB47-0EAD-43AB-82F6-20057C5D1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77" y="3429000"/>
            <a:ext cx="7039516" cy="1324235"/>
          </a:xfrm>
          <a:prstGeom prst="rect">
            <a:avLst/>
          </a:prstGeom>
        </p:spPr>
      </p:pic>
      <p:cxnSp>
        <p:nvCxnSpPr>
          <p:cNvPr id="15" name="Straight Arrow Connector 14">
            <a:extLst>
              <a:ext uri="{FF2B5EF4-FFF2-40B4-BE49-F238E27FC236}">
                <a16:creationId xmlns:a16="http://schemas.microsoft.com/office/drawing/2014/main" id="{47ADF0F7-F8FC-474E-87EC-9E0B3DCBD2FF}"/>
              </a:ext>
            </a:extLst>
          </p:cNvPr>
          <p:cNvCxnSpPr>
            <a:cxnSpLocks/>
          </p:cNvCxnSpPr>
          <p:nvPr/>
        </p:nvCxnSpPr>
        <p:spPr>
          <a:xfrm>
            <a:off x="501015" y="4935855"/>
            <a:ext cx="8132008"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EBBA11E-DAA4-4188-A583-74103F157F55}"/>
              </a:ext>
            </a:extLst>
          </p:cNvPr>
          <p:cNvCxnSpPr>
            <a:cxnSpLocks/>
          </p:cNvCxnSpPr>
          <p:nvPr/>
        </p:nvCxnSpPr>
        <p:spPr>
          <a:xfrm flipV="1">
            <a:off x="510977" y="3070860"/>
            <a:ext cx="0" cy="186690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25BA5F1-EEAF-415B-A676-053520FC281D}"/>
              </a:ext>
            </a:extLst>
          </p:cNvPr>
          <p:cNvSpPr txBox="1"/>
          <p:nvPr/>
        </p:nvSpPr>
        <p:spPr>
          <a:xfrm>
            <a:off x="2280499" y="2141268"/>
            <a:ext cx="3983277" cy="369332"/>
          </a:xfrm>
          <a:prstGeom prst="rect">
            <a:avLst/>
          </a:prstGeom>
          <a:noFill/>
        </p:spPr>
        <p:txBody>
          <a:bodyPr wrap="square" rtlCol="0">
            <a:spAutoFit/>
          </a:bodyPr>
          <a:lstStyle/>
          <a:p>
            <a:pPr lvl="1" algn="ct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accéléromètre axe x</a:t>
            </a:r>
          </a:p>
        </p:txBody>
      </p:sp>
      <p:sp>
        <p:nvSpPr>
          <p:cNvPr id="27" name="TextBox 26">
            <a:extLst>
              <a:ext uri="{FF2B5EF4-FFF2-40B4-BE49-F238E27FC236}">
                <a16:creationId xmlns:a16="http://schemas.microsoft.com/office/drawing/2014/main" id="{602E86B2-87CE-4487-BD03-4B074FE69B44}"/>
              </a:ext>
            </a:extLst>
          </p:cNvPr>
          <p:cNvSpPr txBox="1"/>
          <p:nvPr/>
        </p:nvSpPr>
        <p:spPr>
          <a:xfrm>
            <a:off x="7766685" y="5069436"/>
            <a:ext cx="1497330" cy="261610"/>
          </a:xfrm>
          <a:prstGeom prst="rect">
            <a:avLst/>
          </a:prstGeom>
          <a:noFill/>
        </p:spPr>
        <p:txBody>
          <a:bodyPr wrap="square" rtlCol="0">
            <a:spAutoFit/>
          </a:bodyPr>
          <a:lstStyle/>
          <a:p>
            <a:pPr lvl="1"/>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TEMPS (s)</a:t>
            </a:r>
          </a:p>
        </p:txBody>
      </p:sp>
      <p:sp>
        <p:nvSpPr>
          <p:cNvPr id="28" name="TextBox 27">
            <a:extLst>
              <a:ext uri="{FF2B5EF4-FFF2-40B4-BE49-F238E27FC236}">
                <a16:creationId xmlns:a16="http://schemas.microsoft.com/office/drawing/2014/main" id="{1EE81C60-2E7F-45E1-9659-E0E061920A4E}"/>
              </a:ext>
            </a:extLst>
          </p:cNvPr>
          <p:cNvSpPr txBox="1"/>
          <p:nvPr/>
        </p:nvSpPr>
        <p:spPr>
          <a:xfrm>
            <a:off x="-247650" y="2776235"/>
            <a:ext cx="1497330" cy="261610"/>
          </a:xfrm>
          <a:prstGeom prst="rect">
            <a:avLst/>
          </a:prstGeom>
          <a:noFill/>
        </p:spPr>
        <p:txBody>
          <a:bodyPr wrap="square" rtlCol="0">
            <a:spAutoFit/>
          </a:bodyPr>
          <a:lstStyle/>
          <a:p>
            <a:pPr lvl="1"/>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 (m/s</a:t>
            </a:r>
            <a:r>
              <a:rPr lang="fr-FR" sz="1100" b="1" baseline="30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2</a:t>
            </a:r>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p:txBody>
      </p:sp>
      <p:sp>
        <p:nvSpPr>
          <p:cNvPr id="29" name="TextBox 28">
            <a:extLst>
              <a:ext uri="{FF2B5EF4-FFF2-40B4-BE49-F238E27FC236}">
                <a16:creationId xmlns:a16="http://schemas.microsoft.com/office/drawing/2014/main" id="{B1D65F78-DC91-4A60-89C8-6A8E5B5FEB42}"/>
              </a:ext>
            </a:extLst>
          </p:cNvPr>
          <p:cNvSpPr txBox="1"/>
          <p:nvPr/>
        </p:nvSpPr>
        <p:spPr>
          <a:xfrm>
            <a:off x="-166370" y="4849765"/>
            <a:ext cx="1497330" cy="261610"/>
          </a:xfrm>
          <a:prstGeom prst="rect">
            <a:avLst/>
          </a:prstGeom>
          <a:noFill/>
        </p:spPr>
        <p:txBody>
          <a:bodyPr wrap="square" rtlCol="0">
            <a:spAutoFit/>
          </a:bodyPr>
          <a:lstStyle/>
          <a:p>
            <a:pPr lvl="1"/>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0</a:t>
            </a:r>
          </a:p>
        </p:txBody>
      </p:sp>
      <p:cxnSp>
        <p:nvCxnSpPr>
          <p:cNvPr id="32" name="Straight Connector 31">
            <a:extLst>
              <a:ext uri="{FF2B5EF4-FFF2-40B4-BE49-F238E27FC236}">
                <a16:creationId xmlns:a16="http://schemas.microsoft.com/office/drawing/2014/main" id="{C7B39928-FE6B-47F6-89B6-CD5B411B4CF7}"/>
              </a:ext>
            </a:extLst>
          </p:cNvPr>
          <p:cNvCxnSpPr>
            <a:cxnSpLocks/>
          </p:cNvCxnSpPr>
          <p:nvPr/>
        </p:nvCxnSpPr>
        <p:spPr>
          <a:xfrm>
            <a:off x="7552931" y="3938016"/>
            <a:ext cx="0" cy="1542288"/>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027D36F-31FA-4E8E-9239-340B702E1DA2}"/>
              </a:ext>
            </a:extLst>
          </p:cNvPr>
          <p:cNvSpPr txBox="1"/>
          <p:nvPr/>
        </p:nvSpPr>
        <p:spPr>
          <a:xfrm>
            <a:off x="2363470" y="5349499"/>
            <a:ext cx="2751074" cy="430887"/>
          </a:xfrm>
          <a:prstGeom prst="rect">
            <a:avLst/>
          </a:prstGeom>
          <a:noFill/>
        </p:spPr>
        <p:txBody>
          <a:bodyPr wrap="square" rtlCol="0">
            <a:spAutoFit/>
          </a:bodyPr>
          <a:lstStyle/>
          <a:p>
            <a:pPr lvl="1" algn="ctr"/>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36s</a:t>
            </a:r>
          </a:p>
          <a:p>
            <a:pPr lvl="1" algn="ctr"/>
            <a:r>
              <a:rPr lang="fr-FR" sz="10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moyenne)</a:t>
            </a:r>
            <a:endPar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cxnSp>
        <p:nvCxnSpPr>
          <p:cNvPr id="35" name="Straight Connector 34">
            <a:extLst>
              <a:ext uri="{FF2B5EF4-FFF2-40B4-BE49-F238E27FC236}">
                <a16:creationId xmlns:a16="http://schemas.microsoft.com/office/drawing/2014/main" id="{E61247EC-E9F8-4631-9624-B16D4A63DFB6}"/>
              </a:ext>
            </a:extLst>
          </p:cNvPr>
          <p:cNvCxnSpPr>
            <a:cxnSpLocks/>
          </p:cNvCxnSpPr>
          <p:nvPr/>
        </p:nvCxnSpPr>
        <p:spPr>
          <a:xfrm>
            <a:off x="510976" y="4277731"/>
            <a:ext cx="0" cy="1202573"/>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0981AF6-F686-4CBB-A297-40F407A4ABA0}"/>
              </a:ext>
            </a:extLst>
          </p:cNvPr>
          <p:cNvCxnSpPr>
            <a:cxnSpLocks/>
          </p:cNvCxnSpPr>
          <p:nvPr/>
        </p:nvCxnSpPr>
        <p:spPr>
          <a:xfrm>
            <a:off x="510976" y="5331046"/>
            <a:ext cx="7039517" cy="0"/>
          </a:xfrm>
          <a:prstGeom prst="straightConnector1">
            <a:avLst/>
          </a:prstGeom>
          <a:ln w="19050">
            <a:solidFill>
              <a:schemeClr val="tx1">
                <a:lumMod val="65000"/>
                <a:lumOff val="3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59B7CE3-787A-4B62-B1E0-E2BC40F9305A}"/>
              </a:ext>
            </a:extLst>
          </p:cNvPr>
          <p:cNvSpPr/>
          <p:nvPr/>
        </p:nvSpPr>
        <p:spPr>
          <a:xfrm>
            <a:off x="6373246" y="3388042"/>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a:extLst>
              <a:ext uri="{FF2B5EF4-FFF2-40B4-BE49-F238E27FC236}">
                <a16:creationId xmlns:a16="http://schemas.microsoft.com/office/drawing/2014/main" id="{C6A80321-8747-4C9C-9DD4-CCCEABB0A637}"/>
              </a:ext>
            </a:extLst>
          </p:cNvPr>
          <p:cNvSpPr/>
          <p:nvPr/>
        </p:nvSpPr>
        <p:spPr>
          <a:xfrm>
            <a:off x="510975" y="3384925"/>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a:extLst>
              <a:ext uri="{FF2B5EF4-FFF2-40B4-BE49-F238E27FC236}">
                <a16:creationId xmlns:a16="http://schemas.microsoft.com/office/drawing/2014/main" id="{8ADE76CF-48D8-4EAB-8E4B-CEF1182CEDE3}"/>
              </a:ext>
            </a:extLst>
          </p:cNvPr>
          <p:cNvSpPr/>
          <p:nvPr/>
        </p:nvSpPr>
        <p:spPr>
          <a:xfrm>
            <a:off x="1683431" y="3384925"/>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a:extLst>
              <a:ext uri="{FF2B5EF4-FFF2-40B4-BE49-F238E27FC236}">
                <a16:creationId xmlns:a16="http://schemas.microsoft.com/office/drawing/2014/main" id="{003D2770-4D42-4039-AEA8-9551A8D04CD8}"/>
              </a:ext>
            </a:extLst>
          </p:cNvPr>
          <p:cNvSpPr/>
          <p:nvPr/>
        </p:nvSpPr>
        <p:spPr>
          <a:xfrm>
            <a:off x="2855884" y="3383307"/>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a:extLst>
              <a:ext uri="{FF2B5EF4-FFF2-40B4-BE49-F238E27FC236}">
                <a16:creationId xmlns:a16="http://schemas.microsoft.com/office/drawing/2014/main" id="{C9B1EA65-C92C-4A5C-9F61-CF59D4C91E77}"/>
              </a:ext>
            </a:extLst>
          </p:cNvPr>
          <p:cNvSpPr/>
          <p:nvPr/>
        </p:nvSpPr>
        <p:spPr>
          <a:xfrm>
            <a:off x="4028340" y="3384857"/>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AD4DBA01-E2CA-44B5-879C-A085D7E024ED}"/>
              </a:ext>
            </a:extLst>
          </p:cNvPr>
          <p:cNvSpPr/>
          <p:nvPr/>
        </p:nvSpPr>
        <p:spPr>
          <a:xfrm>
            <a:off x="5200793" y="3388042"/>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3" name="Straight Arrow Connector 52">
            <a:extLst>
              <a:ext uri="{FF2B5EF4-FFF2-40B4-BE49-F238E27FC236}">
                <a16:creationId xmlns:a16="http://schemas.microsoft.com/office/drawing/2014/main" id="{4916A0F6-8536-4B56-B41C-D3A83EE95E00}"/>
              </a:ext>
            </a:extLst>
          </p:cNvPr>
          <p:cNvCxnSpPr/>
          <p:nvPr/>
        </p:nvCxnSpPr>
        <p:spPr>
          <a:xfrm>
            <a:off x="1683431" y="3279648"/>
            <a:ext cx="1172453" cy="0"/>
          </a:xfrm>
          <a:prstGeom prst="straightConnector1">
            <a:avLst/>
          </a:prstGeom>
          <a:ln w="1905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9FF5621-2359-4EE0-9DDA-466DCE6DD077}"/>
              </a:ext>
            </a:extLst>
          </p:cNvPr>
          <p:cNvSpPr txBox="1"/>
          <p:nvPr/>
        </p:nvSpPr>
        <p:spPr>
          <a:xfrm>
            <a:off x="691038" y="2842982"/>
            <a:ext cx="2751074" cy="430887"/>
          </a:xfrm>
          <a:prstGeom prst="rect">
            <a:avLst/>
          </a:prstGeom>
          <a:noFill/>
        </p:spPr>
        <p:txBody>
          <a:bodyPr wrap="square" rtlCol="0">
            <a:spAutoFit/>
          </a:bodyPr>
          <a:lstStyle/>
          <a:p>
            <a:pPr lvl="1" algn="ctr"/>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6s</a:t>
            </a:r>
          </a:p>
          <a:p>
            <a:pPr lvl="1" algn="ctr"/>
            <a:r>
              <a:rPr lang="fr-FR" sz="10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moyenne)</a:t>
            </a:r>
          </a:p>
        </p:txBody>
      </p:sp>
    </p:spTree>
    <p:extLst>
      <p:ext uri="{BB962C8B-B14F-4D97-AF65-F5344CB8AC3E}">
        <p14:creationId xmlns:p14="http://schemas.microsoft.com/office/powerpoint/2010/main" val="3819528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La reconnaissance d’activités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a:t>
            </a:fld>
            <a:endParaRPr lang="en-US" sz="10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A0B49D9-6611-40B1-BBB1-39F17EA9F9CD}"/>
              </a:ext>
            </a:extLst>
          </p:cNvPr>
          <p:cNvSpPr txBox="1"/>
          <p:nvPr/>
        </p:nvSpPr>
        <p:spPr>
          <a:xfrm>
            <a:off x="877078" y="1713088"/>
            <a:ext cx="7231224" cy="537391"/>
          </a:xfrm>
          <a:prstGeom prst="rect">
            <a:avLst/>
          </a:prstGeom>
          <a:noFill/>
        </p:spPr>
        <p:txBody>
          <a:bodyPr wrap="square" rtlCol="0">
            <a:spAutoFit/>
          </a:bodyPr>
          <a:lstStyle/>
          <a:p>
            <a:pPr algn="ctr">
              <a:lnSpc>
                <a:spcPct val="150000"/>
              </a:lnSpc>
            </a:pPr>
            <a:r>
              <a:rPr lang="fr-FR"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au sein des habitats intelligents </a:t>
            </a: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(Roy </a:t>
            </a:r>
            <a:r>
              <a:rPr lang="fr-FR" sz="14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et al.</a:t>
            </a: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 2013)</a:t>
            </a:r>
            <a:endParaRPr lang="fr-FR" sz="2200" b="1" dirty="0">
              <a:solidFill>
                <a:srgbClr val="2F71D1"/>
              </a:solidFill>
              <a:latin typeface="Helvetica" panose="020B0604020202020204" pitchFamily="34" charset="0"/>
              <a:cs typeface="Helvetica" panose="020B0604020202020204" pitchFamily="34" charset="0"/>
            </a:endParaRPr>
          </a:p>
        </p:txBody>
      </p:sp>
      <p:pic>
        <p:nvPicPr>
          <p:cNvPr id="12" name="Picture 11">
            <a:extLst>
              <a:ext uri="{FF2B5EF4-FFF2-40B4-BE49-F238E27FC236}">
                <a16:creationId xmlns:a16="http://schemas.microsoft.com/office/drawing/2014/main" id="{76E4E91E-8E7B-4C2E-BD7B-F8F2D66A8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8347" y="2456563"/>
            <a:ext cx="2426253" cy="3899788"/>
          </a:xfrm>
          <a:prstGeom prst="rect">
            <a:avLst/>
          </a:prstGeom>
        </p:spPr>
      </p:pic>
      <p:sp>
        <p:nvSpPr>
          <p:cNvPr id="13" name="ZoneTexte 2">
            <a:extLst>
              <a:ext uri="{FF2B5EF4-FFF2-40B4-BE49-F238E27FC236}">
                <a16:creationId xmlns:a16="http://schemas.microsoft.com/office/drawing/2014/main" id="{2BDAC3F4-A486-4DEB-9410-4B07F3B91F79}"/>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126832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a:latin typeface="Helvetica" panose="020B0604020202020204" pitchFamily="34" charset="0"/>
                <a:cs typeface="Helvetica" panose="020B0604020202020204" pitchFamily="34" charset="0"/>
              </a:rPr>
              <a:t>	</a:t>
            </a:r>
            <a:r>
              <a:rPr lang="fr-FR" sz="2800">
                <a:solidFill>
                  <a:schemeClr val="bg1"/>
                </a:solidFill>
                <a:latin typeface="Helvetica" panose="020B0604020202020204" pitchFamily="34" charset="0"/>
                <a:cs typeface="Helvetica" panose="020B0604020202020204" pitchFamily="34" charset="0"/>
              </a:rPr>
              <a:t>Solution proposée : apprentissage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72228B-B2CE-4DA8-AB19-92C654009077}"/>
                  </a:ext>
                </a:extLst>
              </p:cNvPr>
              <p:cNvSpPr txBox="1"/>
              <p:nvPr/>
            </p:nvSpPr>
            <p:spPr>
              <a:xfrm>
                <a:off x="258659" y="1528807"/>
                <a:ext cx="4597821" cy="539346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forêt d’arbres décisionnels</a:t>
                </a:r>
              </a:p>
              <a:p>
                <a:pPr marL="742950" lvl="1" indent="-285750">
                  <a:lnSpc>
                    <a:spcPct val="150000"/>
                  </a:lnSpc>
                  <a:buFont typeface="Wingdings" panose="05000000000000000000" pitchFamily="2" charset="2"/>
                  <a:buChar char="à"/>
                </a:pP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𝐵</m:t>
                    </m:r>
                  </m:oMath>
                </a14:m>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nombre d’arbres dans la forêt</a:t>
                </a: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plus haut est le mieux, mais augmente le temps de calcul</a:t>
                </a:r>
              </a:p>
              <a:p>
                <a:pPr marL="742950" lvl="1" indent="-285750">
                  <a:lnSpc>
                    <a:spcPct val="150000"/>
                  </a:lnSpc>
                  <a:buFont typeface="Wingdings" panose="05000000000000000000" pitchFamily="2" charset="2"/>
                  <a:buChar char="à"/>
                </a:pP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𝐹</m:t>
                    </m:r>
                  </m:oMath>
                </a14:m>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nombre de caractéristiques à considérer pour la division des nœuds de l’arbre</a:t>
                </a:r>
              </a:p>
              <a:p>
                <a:pPr marL="1200150" lvl="2" indent="-285750">
                  <a:lnSpc>
                    <a:spcPct val="150000"/>
                  </a:lnSpc>
                  <a:buFont typeface="Wingdings" panose="05000000000000000000" pitchFamily="2" charset="2"/>
                  <a:buChar char="à"/>
                </a:pPr>
                <a14:m>
                  <m:oMath xmlns:m="http://schemas.openxmlformats.org/officeDocument/2006/math">
                    <m:r>
                      <a:rPr lang="en-US" sz="12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𝐹</m:t>
                    </m:r>
                    <m:r>
                      <a:rPr lang="en-US" sz="12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0=</m:t>
                    </m:r>
                    <m:d>
                      <m:dPr>
                        <m:begChr m:val="⌊"/>
                        <m:endChr m:val="⌋"/>
                        <m:ctrlPr>
                          <a:rPr lang="fr-FR" sz="12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func>
                          <m:funcPr>
                            <m:ctrlPr>
                              <a:rPr lang="fr-FR"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uncPr>
                          <m:fName>
                            <m:f>
                              <m:fPr>
                                <m:ctrlPr>
                                  <a:rPr lang="fr-FR"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Pr>
                              <m:num>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num>
                              <m:den>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2</m:t>
                                </m:r>
                              </m:den>
                            </m:f>
                          </m:fName>
                          <m:e>
                            <m:rad>
                              <m:radPr>
                                <m:degHide m:val="on"/>
                                <m:ctrlP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radPr>
                              <m:deg/>
                              <m:e>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𝑚</m:t>
                                </m:r>
                              </m:e>
                            </m:rad>
                          </m:e>
                        </m:func>
                      </m:e>
                    </m:d>
                  </m:oMath>
                </a14:m>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14:m>
                  <m:oMath xmlns:m="http://schemas.openxmlformats.org/officeDocument/2006/math">
                    <m:r>
                      <m:rPr>
                        <m:sty m:val="p"/>
                      </m:rPr>
                      <a:rPr lang="en-US" sz="1200"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F</m:t>
                    </m:r>
                    <m:r>
                      <a:rPr lang="en-US" sz="12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d>
                      <m:dPr>
                        <m:begChr m:val="⌊"/>
                        <m:endChr m:val="⌋"/>
                        <m:ctrlPr>
                          <a:rPr lang="fr-FR" sz="12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func>
                          <m:funcPr>
                            <m:ctrlPr>
                              <a:rPr lang="fr-FR"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uncPr>
                          <m:fName>
                            <m:sSub>
                              <m:sSubPr>
                                <m:ctrlPr>
                                  <a:rPr lang="fr-FR"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sSubPr>
                              <m:e>
                                <m:r>
                                  <m:rPr>
                                    <m:sty m:val="p"/>
                                  </m:rPr>
                                  <a:rPr lang="fr-FR" sz="120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log</m:t>
                                </m:r>
                              </m:e>
                              <m:sub>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2</m:t>
                                </m:r>
                              </m:sub>
                            </m:sSub>
                          </m:fName>
                          <m:e>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𝑚</m:t>
                            </m:r>
                          </m:e>
                        </m:func>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e>
                    </m:d>
                  </m:oMath>
                </a14:m>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14:m>
                  <m:oMath xmlns:m="http://schemas.openxmlformats.org/officeDocument/2006/math">
                    <m:r>
                      <m:rPr>
                        <m:sty m:val="p"/>
                      </m:rPr>
                      <a:rPr lang="en-US" sz="1200"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F</m:t>
                    </m:r>
                    <m:r>
                      <a:rPr lang="en-US" sz="1200"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2=</m:t>
                    </m:r>
                    <m:d>
                      <m:dPr>
                        <m:begChr m:val="⌊"/>
                        <m:endChr m:val="⌋"/>
                        <m:ctrlPr>
                          <a:rPr lang="fr-FR" sz="12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rad>
                          <m:radPr>
                            <m:degHide m:val="on"/>
                            <m:ctrlPr>
                              <a:rPr lang="fr-FR"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radPr>
                          <m:deg/>
                          <m:e>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𝑚</m:t>
                            </m:r>
                          </m:e>
                        </m:rad>
                      </m:e>
                    </m:d>
                  </m:oMath>
                </a14:m>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𝐶</m:t>
                    </m:r>
                  </m:oMath>
                </a14:m>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fonction pour mesurer la qualité de la division</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coefficient de Gini</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l’évaluation du gain en information basé sur l’entropie de Shannon</a:t>
                </a:r>
              </a:p>
              <a:p>
                <a:pPr marL="742950" lvl="1" indent="-285750">
                  <a:lnSpc>
                    <a:spcPct val="150000"/>
                  </a:lnSpc>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mc:Choice>
        <mc:Fallback xmlns="">
          <p:sp>
            <p:nvSpPr>
              <p:cNvPr id="25" name="TextBox 24">
                <a:extLst>
                  <a:ext uri="{FF2B5EF4-FFF2-40B4-BE49-F238E27FC236}">
                    <a16:creationId xmlns:a16="http://schemas.microsoft.com/office/drawing/2014/main" id="{BA72228B-B2CE-4DA8-AB19-92C654009077}"/>
                  </a:ext>
                </a:extLst>
              </p:cNvPr>
              <p:cNvSpPr txBox="1">
                <a:spLocks noRot="1" noChangeAspect="1" noMove="1" noResize="1" noEditPoints="1" noAdjustHandles="1" noChangeArrowheads="1" noChangeShapeType="1" noTextEdit="1"/>
              </p:cNvSpPr>
              <p:nvPr/>
            </p:nvSpPr>
            <p:spPr>
              <a:xfrm>
                <a:off x="258659" y="1528807"/>
                <a:ext cx="4597821" cy="5393464"/>
              </a:xfrm>
              <a:prstGeom prst="rect">
                <a:avLst/>
              </a:prstGeom>
              <a:blipFill>
                <a:blip r:embed="rId3"/>
                <a:stretch>
                  <a:fillRect l="-795" r="-1325"/>
                </a:stretch>
              </a:blipFill>
            </p:spPr>
            <p:txBody>
              <a:bodyPr/>
              <a:lstStyle/>
              <a:p>
                <a:r>
                  <a:rPr lang="en-US">
                    <a:noFill/>
                  </a:rPr>
                  <a:t> </a:t>
                </a:r>
              </a:p>
            </p:txBody>
          </p:sp>
        </mc:Fallback>
      </mc:AlternateContent>
      <p:graphicFrame>
        <p:nvGraphicFramePr>
          <p:cNvPr id="2" name="Object 1">
            <a:extLst>
              <a:ext uri="{FF2B5EF4-FFF2-40B4-BE49-F238E27FC236}">
                <a16:creationId xmlns:a16="http://schemas.microsoft.com/office/drawing/2014/main" id="{A48A891F-BB2E-4E79-B5E3-A4D7629BB6C6}"/>
              </a:ext>
            </a:extLst>
          </p:cNvPr>
          <p:cNvGraphicFramePr>
            <a:graphicFrameLocks noChangeAspect="1"/>
          </p:cNvGraphicFramePr>
          <p:nvPr>
            <p:extLst>
              <p:ext uri="{D42A27DB-BD31-4B8C-83A1-F6EECF244321}">
                <p14:modId xmlns:p14="http://schemas.microsoft.com/office/powerpoint/2010/main" val="1662238651"/>
              </p:ext>
            </p:extLst>
          </p:nvPr>
        </p:nvGraphicFramePr>
        <p:xfrm>
          <a:off x="5033339" y="2558303"/>
          <a:ext cx="3658870" cy="3378135"/>
        </p:xfrm>
        <a:graphic>
          <a:graphicData uri="http://schemas.openxmlformats.org/presentationml/2006/ole">
            <mc:AlternateContent xmlns:mc="http://schemas.openxmlformats.org/markup-compatibility/2006">
              <mc:Choice xmlns:v="urn:schemas-microsoft-com:vml" Requires="v">
                <p:oleObj name="Acrobat Document" r:id="rId4" imgW="4366154" imgH="4030798" progId="AcroExch.Document.DC">
                  <p:embed/>
                </p:oleObj>
              </mc:Choice>
              <mc:Fallback>
                <p:oleObj name="Acrobat Document" r:id="rId4" imgW="4366154" imgH="4030798" progId="AcroExch.Document.DC">
                  <p:embed/>
                  <p:pic>
                    <p:nvPicPr>
                      <p:cNvPr id="0" name=""/>
                      <p:cNvPicPr/>
                      <p:nvPr/>
                    </p:nvPicPr>
                    <p:blipFill>
                      <a:blip r:embed="rId5"/>
                      <a:stretch>
                        <a:fillRect/>
                      </a:stretch>
                    </p:blipFill>
                    <p:spPr>
                      <a:xfrm>
                        <a:off x="5033339" y="2558303"/>
                        <a:ext cx="3658870" cy="3378135"/>
                      </a:xfrm>
                      <a:prstGeom prst="rect">
                        <a:avLst/>
                      </a:prstGeom>
                    </p:spPr>
                  </p:pic>
                </p:oleObj>
              </mc:Fallback>
            </mc:AlternateContent>
          </a:graphicData>
        </a:graphic>
      </p:graphicFrame>
    </p:spTree>
    <p:extLst>
      <p:ext uri="{BB962C8B-B14F-4D97-AF65-F5344CB8AC3E}">
        <p14:creationId xmlns:p14="http://schemas.microsoft.com/office/powerpoint/2010/main" val="24007548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a:latin typeface="Helvetica" panose="020B0604020202020204" pitchFamily="34" charset="0"/>
                <a:cs typeface="Helvetica" panose="020B0604020202020204" pitchFamily="34" charset="0"/>
              </a:rPr>
              <a:t>	</a:t>
            </a:r>
            <a:r>
              <a:rPr lang="fr-FR" sz="2800">
                <a:solidFill>
                  <a:schemeClr val="bg1"/>
                </a:solidFill>
                <a:latin typeface="Helvetica" panose="020B0604020202020204" pitchFamily="34" charset="0"/>
                <a:cs typeface="Helvetica" panose="020B0604020202020204" pitchFamily="34" charset="0"/>
              </a:rPr>
              <a:t>Solution proposée : apprentissage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72228B-B2CE-4DA8-AB19-92C654009077}"/>
                  </a:ext>
                </a:extLst>
              </p:cNvPr>
              <p:cNvSpPr txBox="1"/>
              <p:nvPr/>
            </p:nvSpPr>
            <p:spPr>
              <a:xfrm>
                <a:off x="258659" y="1594847"/>
                <a:ext cx="4597821" cy="299569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14:m>
                  <m:oMath xmlns:m="http://schemas.openxmlformats.org/officeDocument/2006/math">
                    <m:r>
                      <a:rPr lang="fr-FR" i="1" dirty="0" smtClean="0">
                        <a:solidFill>
                          <a:schemeClr val="tx1">
                            <a:lumMod val="65000"/>
                            <a:lumOff val="35000"/>
                          </a:schemeClr>
                        </a:solidFill>
                        <a:latin typeface="Cambria Math" panose="02040503050406030204" pitchFamily="18" charset="0"/>
                        <a:cs typeface="Helvetica" panose="020B0604020202020204" pitchFamily="34" charset="0"/>
                      </a:rPr>
                      <m:t>𝑘</m:t>
                    </m:r>
                  </m:oMath>
                </a14:m>
                <a:r>
                  <a:rPr lang="fr-FR" dirty="0">
                    <a:solidFill>
                      <a:schemeClr val="tx1">
                        <a:lumMod val="65000"/>
                        <a:lumOff val="35000"/>
                      </a:schemeClr>
                    </a:solidFill>
                    <a:latin typeface="Helvetica" panose="020B0604020202020204" pitchFamily="34" charset="0"/>
                    <a:cs typeface="Helvetica" panose="020B0604020202020204" pitchFamily="34" charset="0"/>
                  </a:rPr>
                  <a:t> plus proches voisins</a:t>
                </a:r>
                <a:endParaRPr lang="en-US" b="0" i="1" dirty="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𝑘</m:t>
                    </m:r>
                  </m:oMath>
                </a14:m>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nombre de vecteurs de caractéristiques qui sont les plus proches pour chaque nouvelle donnée</a:t>
                </a:r>
              </a:p>
              <a:p>
                <a:pPr marL="1200150" lvl="2" indent="-285750">
                  <a:lnSpc>
                    <a:spcPct val="150000"/>
                  </a:lnSpc>
                  <a:buFont typeface="Wingdings" panose="05000000000000000000" pitchFamily="2" charset="2"/>
                  <a:buChar char="à"/>
                </a:pPr>
                <a14:m>
                  <m:oMath xmlns:m="http://schemas.openxmlformats.org/officeDocument/2006/math">
                    <m:d>
                      <m:dPr>
                        <m:begChr m:val="⌊"/>
                        <m:endChr m:val="⌋"/>
                        <m:ctrlPr>
                          <a:rPr lang="fr-FR" sz="14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func>
                          <m:funcPr>
                            <m:ctrlPr>
                              <a:rPr lang="fr-FR" sz="14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uncPr>
                          <m:fName>
                            <m:sSub>
                              <m:sSubPr>
                                <m:ctrlPr>
                                  <a:rPr lang="fr-FR" sz="14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sSubPr>
                              <m:e>
                                <m:r>
                                  <m:rPr>
                                    <m:sty m:val="p"/>
                                  </m:rPr>
                                  <a:rPr lang="fr-FR" sz="140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log</m:t>
                                </m:r>
                              </m:e>
                              <m:sub>
                                <m:r>
                                  <a:rPr lang="en-US" sz="14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10</m:t>
                                </m:r>
                              </m:sub>
                            </m:sSub>
                          </m:fName>
                          <m:e>
                            <m:r>
                              <a:rPr lang="en-US" sz="14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𝑇</m:t>
                            </m:r>
                          </m:e>
                        </m:func>
                      </m:e>
                    </m:d>
                  </m:oMath>
                </a14:m>
                <a:r>
                  <a:rPr lang="fr-FR" sz="1400" dirty="0">
                    <a:solidFill>
                      <a:schemeClr val="tx1">
                        <a:lumMod val="65000"/>
                        <a:lumOff val="35000"/>
                      </a:schemeClr>
                    </a:solidFill>
                    <a:cs typeface="Helvetica" panose="020B0604020202020204" pitchFamily="34" charset="0"/>
                    <a:sym typeface="Wingdings" panose="05000000000000000000" pitchFamily="2" charset="2"/>
                  </a:rPr>
                  <a:t> </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où </a:t>
                </a:r>
                <a14:m>
                  <m:oMath xmlns:m="http://schemas.openxmlformats.org/officeDocument/2006/math">
                    <m:r>
                      <a:rPr lang="fr-FR" sz="1400" i="1" dirty="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𝑇</m:t>
                    </m:r>
                  </m:oMath>
                </a14:m>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est le nombre total d’instances de données, préférablement impair</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05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(Duda et al., 2000)</a:t>
                </a:r>
                <a:endPar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𝐷</m:t>
                    </m:r>
                  </m:oMath>
                </a14:m>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 fonction de distance :</a:t>
                </a:r>
              </a:p>
            </p:txBody>
          </p:sp>
        </mc:Choice>
        <mc:Fallback xmlns="">
          <p:sp>
            <p:nvSpPr>
              <p:cNvPr id="25" name="TextBox 24">
                <a:extLst>
                  <a:ext uri="{FF2B5EF4-FFF2-40B4-BE49-F238E27FC236}">
                    <a16:creationId xmlns:a16="http://schemas.microsoft.com/office/drawing/2014/main" id="{BA72228B-B2CE-4DA8-AB19-92C654009077}"/>
                  </a:ext>
                </a:extLst>
              </p:cNvPr>
              <p:cNvSpPr txBox="1">
                <a:spLocks noRot="1" noChangeAspect="1" noMove="1" noResize="1" noEditPoints="1" noAdjustHandles="1" noChangeArrowheads="1" noChangeShapeType="1" noTextEdit="1"/>
              </p:cNvSpPr>
              <p:nvPr/>
            </p:nvSpPr>
            <p:spPr>
              <a:xfrm>
                <a:off x="258659" y="1594847"/>
                <a:ext cx="4597821" cy="2995692"/>
              </a:xfrm>
              <a:prstGeom prst="rect">
                <a:avLst/>
              </a:prstGeom>
              <a:blipFill>
                <a:blip r:embed="rId3"/>
                <a:stretch>
                  <a:fillRect l="-795" b="-2444"/>
                </a:stretch>
              </a:blipFill>
            </p:spPr>
            <p:txBody>
              <a:bodyPr/>
              <a:lstStyle/>
              <a:p>
                <a:r>
                  <a:rPr lang="en-US">
                    <a:noFill/>
                  </a:rPr>
                  <a:t> </a:t>
                </a:r>
              </a:p>
            </p:txBody>
          </p:sp>
        </mc:Fallback>
      </mc:AlternateContent>
      <p:graphicFrame>
        <p:nvGraphicFramePr>
          <p:cNvPr id="3" name="Object 2">
            <a:extLst>
              <a:ext uri="{FF2B5EF4-FFF2-40B4-BE49-F238E27FC236}">
                <a16:creationId xmlns:a16="http://schemas.microsoft.com/office/drawing/2014/main" id="{EC846C68-489D-4A49-91EF-BC53C8E91C88}"/>
              </a:ext>
            </a:extLst>
          </p:cNvPr>
          <p:cNvGraphicFramePr>
            <a:graphicFrameLocks noChangeAspect="1"/>
          </p:cNvGraphicFramePr>
          <p:nvPr>
            <p:extLst>
              <p:ext uri="{D42A27DB-BD31-4B8C-83A1-F6EECF244321}">
                <p14:modId xmlns:p14="http://schemas.microsoft.com/office/powerpoint/2010/main" val="3610347045"/>
              </p:ext>
            </p:extLst>
          </p:nvPr>
        </p:nvGraphicFramePr>
        <p:xfrm>
          <a:off x="5096527" y="2923772"/>
          <a:ext cx="3788814" cy="2643908"/>
        </p:xfrm>
        <a:graphic>
          <a:graphicData uri="http://schemas.openxmlformats.org/presentationml/2006/ole">
            <mc:AlternateContent xmlns:mc="http://schemas.openxmlformats.org/markup-compatibility/2006">
              <mc:Choice xmlns:v="urn:schemas-microsoft-com:vml" Requires="v">
                <p:oleObj name="Acrobat Document" r:id="rId4" imgW="4586886" imgH="3200163" progId="AcroExch.Document.DC">
                  <p:embed/>
                </p:oleObj>
              </mc:Choice>
              <mc:Fallback>
                <p:oleObj name="Acrobat Document" r:id="rId4" imgW="4586886" imgH="3200163" progId="AcroExch.Document.DC">
                  <p:embed/>
                  <p:pic>
                    <p:nvPicPr>
                      <p:cNvPr id="0" name=""/>
                      <p:cNvPicPr/>
                      <p:nvPr/>
                    </p:nvPicPr>
                    <p:blipFill>
                      <a:blip r:embed="rId5"/>
                      <a:stretch>
                        <a:fillRect/>
                      </a:stretch>
                    </p:blipFill>
                    <p:spPr>
                      <a:xfrm>
                        <a:off x="5096527" y="2923772"/>
                        <a:ext cx="3788814" cy="264390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659FCA2-F6AD-4CD4-8766-E78659BE774C}"/>
                  </a:ext>
                </a:extLst>
              </p:cNvPr>
              <p:cNvSpPr txBox="1"/>
              <p:nvPr/>
            </p:nvSpPr>
            <p:spPr>
              <a:xfrm>
                <a:off x="1132467" y="4692661"/>
                <a:ext cx="2850204" cy="8381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lumMod val="65000"/>
                                  <a:lumOff val="35000"/>
                                </a:schemeClr>
                              </a:solidFill>
                              <a:latin typeface="Cambria Math" panose="02040503050406030204" pitchFamily="18" charset="0"/>
                            </a:rPr>
                          </m:ctrlPr>
                        </m:sSubPr>
                        <m:e>
                          <m:r>
                            <a:rPr lang="en-US" sz="1400" b="0" i="1" smtClean="0">
                              <a:solidFill>
                                <a:schemeClr val="tx1">
                                  <a:lumMod val="65000"/>
                                  <a:lumOff val="35000"/>
                                </a:schemeClr>
                              </a:solidFill>
                              <a:latin typeface="Cambria Math" panose="02040503050406030204" pitchFamily="18" charset="0"/>
                            </a:rPr>
                            <m:t>𝐷</m:t>
                          </m:r>
                        </m:e>
                        <m:sub>
                          <m:r>
                            <a:rPr lang="en-US" sz="1400" b="0" i="1" smtClean="0">
                              <a:solidFill>
                                <a:schemeClr val="tx1">
                                  <a:lumMod val="65000"/>
                                  <a:lumOff val="35000"/>
                                </a:schemeClr>
                              </a:solidFill>
                              <a:latin typeface="Cambria Math" panose="02040503050406030204" pitchFamily="18" charset="0"/>
                            </a:rPr>
                            <m:t>𝐸𝑢𝑐𝑙𝑖𝑑𝑒𝑎𝑛</m:t>
                          </m:r>
                        </m:sub>
                      </m:sSub>
                      <m:r>
                        <a:rPr lang="en-US" sz="1400" i="1">
                          <a:solidFill>
                            <a:schemeClr val="tx1">
                              <a:lumMod val="65000"/>
                              <a:lumOff val="35000"/>
                            </a:schemeClr>
                          </a:solidFill>
                          <a:latin typeface="Cambria Math" panose="02040503050406030204" pitchFamily="18" charset="0"/>
                        </a:rPr>
                        <m:t>=</m:t>
                      </m:r>
                      <m:rad>
                        <m:radPr>
                          <m:degHide m:val="on"/>
                          <m:ctrlPr>
                            <a:rPr lang="en-US" sz="1400" i="1">
                              <a:solidFill>
                                <a:schemeClr val="tx1">
                                  <a:lumMod val="65000"/>
                                  <a:lumOff val="35000"/>
                                </a:schemeClr>
                              </a:solidFill>
                              <a:latin typeface="Cambria Math" panose="02040503050406030204" pitchFamily="18" charset="0"/>
                            </a:rPr>
                          </m:ctrlPr>
                        </m:radPr>
                        <m:deg/>
                        <m:e>
                          <m:nary>
                            <m:naryPr>
                              <m:chr m:val="∑"/>
                              <m:ctrlPr>
                                <a:rPr lang="en-US" sz="1400" i="1">
                                  <a:solidFill>
                                    <a:schemeClr val="tx1">
                                      <a:lumMod val="65000"/>
                                      <a:lumOff val="35000"/>
                                    </a:schemeClr>
                                  </a:solidFill>
                                  <a:latin typeface="Cambria Math" panose="02040503050406030204" pitchFamily="18" charset="0"/>
                                </a:rPr>
                              </m:ctrlPr>
                            </m:naryPr>
                            <m:sub>
                              <m:r>
                                <m:rPr>
                                  <m:brk m:alnAt="23"/>
                                </m:rP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=1</m:t>
                              </m:r>
                            </m:sub>
                            <m:sup>
                              <m:r>
                                <a:rPr lang="en-US" sz="1400" i="1">
                                  <a:solidFill>
                                    <a:schemeClr val="tx1">
                                      <a:lumMod val="65000"/>
                                      <a:lumOff val="35000"/>
                                    </a:schemeClr>
                                  </a:solidFill>
                                  <a:latin typeface="Cambria Math" panose="02040503050406030204" pitchFamily="18" charset="0"/>
                                </a:rPr>
                                <m:t>𝑛</m:t>
                              </m:r>
                            </m:sup>
                            <m:e>
                              <m:sSup>
                                <m:sSupPr>
                                  <m:ctrlPr>
                                    <a:rPr lang="en-US" sz="1400" i="1">
                                      <a:solidFill>
                                        <a:schemeClr val="tx1">
                                          <a:lumMod val="65000"/>
                                          <a:lumOff val="35000"/>
                                        </a:schemeClr>
                                      </a:solidFill>
                                      <a:latin typeface="Cambria Math" panose="02040503050406030204" pitchFamily="18" charset="0"/>
                                    </a:rPr>
                                  </m:ctrlPr>
                                </m:sSupPr>
                                <m:e>
                                  <m:r>
                                    <a:rPr lang="en-US" sz="1400" i="1">
                                      <a:solidFill>
                                        <a:schemeClr val="tx1">
                                          <a:lumMod val="65000"/>
                                          <a:lumOff val="35000"/>
                                        </a:schemeClr>
                                      </a:solidFill>
                                      <a:latin typeface="Cambria Math" panose="02040503050406030204" pitchFamily="18" charset="0"/>
                                    </a:rPr>
                                    <m:t>(</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𝑥</m:t>
                                      </m:r>
                                    </m:e>
                                    <m:sub>
                                      <m:r>
                                        <a:rPr lang="en-US" sz="1400" i="1">
                                          <a:solidFill>
                                            <a:schemeClr val="tx1">
                                              <a:lumMod val="65000"/>
                                              <a:lumOff val="35000"/>
                                            </a:schemeClr>
                                          </a:solidFill>
                                          <a:latin typeface="Cambria Math" panose="02040503050406030204" pitchFamily="18" charset="0"/>
                                        </a:rPr>
                                        <m:t>𝑖</m:t>
                                      </m:r>
                                    </m:sub>
                                  </m:sSub>
                                  <m:r>
                                    <a:rPr lang="en-US" sz="1400" i="1">
                                      <a:solidFill>
                                        <a:schemeClr val="tx1">
                                          <a:lumMod val="65000"/>
                                          <a:lumOff val="35000"/>
                                        </a:schemeClr>
                                      </a:solidFill>
                                      <a:latin typeface="Cambria Math" panose="02040503050406030204" pitchFamily="18" charset="0"/>
                                    </a:rPr>
                                    <m:t>−</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𝑦</m:t>
                                      </m:r>
                                    </m:e>
                                    <m:sub>
                                      <m:r>
                                        <a:rPr lang="en-US" sz="1400" i="1">
                                          <a:solidFill>
                                            <a:schemeClr val="tx1">
                                              <a:lumMod val="65000"/>
                                              <a:lumOff val="35000"/>
                                            </a:schemeClr>
                                          </a:solidFill>
                                          <a:latin typeface="Cambria Math" panose="02040503050406030204" pitchFamily="18" charset="0"/>
                                        </a:rPr>
                                        <m:t>𝑖</m:t>
                                      </m:r>
                                    </m:sub>
                                  </m:sSub>
                                  <m:r>
                                    <a:rPr lang="en-US" sz="1400" i="1">
                                      <a:solidFill>
                                        <a:schemeClr val="tx1">
                                          <a:lumMod val="65000"/>
                                          <a:lumOff val="35000"/>
                                        </a:schemeClr>
                                      </a:solidFill>
                                      <a:latin typeface="Cambria Math" panose="02040503050406030204" pitchFamily="18" charset="0"/>
                                    </a:rPr>
                                    <m:t>)</m:t>
                                  </m:r>
                                </m:e>
                                <m:sup>
                                  <m:r>
                                    <a:rPr lang="en-US" sz="1400" i="1">
                                      <a:solidFill>
                                        <a:schemeClr val="tx1">
                                          <a:lumMod val="65000"/>
                                          <a:lumOff val="35000"/>
                                        </a:schemeClr>
                                      </a:solidFill>
                                      <a:latin typeface="Cambria Math" panose="02040503050406030204" pitchFamily="18" charset="0"/>
                                    </a:rPr>
                                    <m:t>2</m:t>
                                  </m:r>
                                </m:sup>
                              </m:sSup>
                            </m:e>
                          </m:nary>
                        </m:e>
                      </m:rad>
                    </m:oMath>
                  </m:oMathPara>
                </a14:m>
                <a:endParaRPr lang="en-US" sz="1400" dirty="0">
                  <a:solidFill>
                    <a:schemeClr val="tx1">
                      <a:lumMod val="65000"/>
                      <a:lumOff val="35000"/>
                    </a:schemeClr>
                  </a:solidFill>
                </a:endParaRPr>
              </a:p>
            </p:txBody>
          </p:sp>
        </mc:Choice>
        <mc:Fallback xmlns="">
          <p:sp>
            <p:nvSpPr>
              <p:cNvPr id="29" name="TextBox 28">
                <a:extLst>
                  <a:ext uri="{FF2B5EF4-FFF2-40B4-BE49-F238E27FC236}">
                    <a16:creationId xmlns:a16="http://schemas.microsoft.com/office/drawing/2014/main" id="{F659FCA2-F6AD-4CD4-8766-E78659BE774C}"/>
                  </a:ext>
                </a:extLst>
              </p:cNvPr>
              <p:cNvSpPr txBox="1">
                <a:spLocks noRot="1" noChangeAspect="1" noMove="1" noResize="1" noEditPoints="1" noAdjustHandles="1" noChangeArrowheads="1" noChangeShapeType="1" noTextEdit="1"/>
              </p:cNvSpPr>
              <p:nvPr/>
            </p:nvSpPr>
            <p:spPr>
              <a:xfrm>
                <a:off x="1132467" y="4692661"/>
                <a:ext cx="2850204" cy="83817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01CE894-FBCA-4829-9AEB-CF43B84EF16C}"/>
                  </a:ext>
                </a:extLst>
              </p:cNvPr>
              <p:cNvSpPr txBox="1"/>
              <p:nvPr/>
            </p:nvSpPr>
            <p:spPr>
              <a:xfrm>
                <a:off x="1132467" y="5735147"/>
                <a:ext cx="2850204" cy="5881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lumMod val="65000"/>
                                  <a:lumOff val="35000"/>
                                </a:schemeClr>
                              </a:solidFill>
                              <a:latin typeface="Cambria Math" panose="02040503050406030204" pitchFamily="18" charset="0"/>
                            </a:rPr>
                          </m:ctrlPr>
                        </m:sSubPr>
                        <m:e>
                          <m:r>
                            <a:rPr lang="en-US" sz="1400" b="0" i="1" smtClean="0">
                              <a:solidFill>
                                <a:schemeClr val="tx1">
                                  <a:lumMod val="65000"/>
                                  <a:lumOff val="35000"/>
                                </a:schemeClr>
                              </a:solidFill>
                              <a:latin typeface="Cambria Math" panose="02040503050406030204" pitchFamily="18" charset="0"/>
                            </a:rPr>
                            <m:t>𝐷</m:t>
                          </m:r>
                        </m:e>
                        <m:sub>
                          <m:r>
                            <a:rPr lang="en-US" sz="1400" b="0" i="1" smtClean="0">
                              <a:solidFill>
                                <a:schemeClr val="tx1">
                                  <a:lumMod val="65000"/>
                                  <a:lumOff val="35000"/>
                                </a:schemeClr>
                              </a:solidFill>
                              <a:latin typeface="Cambria Math" panose="02040503050406030204" pitchFamily="18" charset="0"/>
                            </a:rPr>
                            <m:t>𝑀𝑎𝑛h𝑎𝑡𝑡𝑎𝑛</m:t>
                          </m:r>
                        </m:sub>
                      </m:sSub>
                      <m:r>
                        <a:rPr lang="en-US" sz="1400" i="1">
                          <a:solidFill>
                            <a:schemeClr val="tx1">
                              <a:lumMod val="65000"/>
                              <a:lumOff val="35000"/>
                            </a:schemeClr>
                          </a:solidFill>
                          <a:latin typeface="Cambria Math" panose="02040503050406030204" pitchFamily="18" charset="0"/>
                        </a:rPr>
                        <m:t>=</m:t>
                      </m:r>
                      <m:nary>
                        <m:naryPr>
                          <m:chr m:val="∑"/>
                          <m:ctrlPr>
                            <a:rPr lang="en-US" sz="1400" i="1">
                              <a:solidFill>
                                <a:schemeClr val="tx1">
                                  <a:lumMod val="65000"/>
                                  <a:lumOff val="35000"/>
                                </a:schemeClr>
                              </a:solidFill>
                              <a:latin typeface="Cambria Math" panose="02040503050406030204" pitchFamily="18" charset="0"/>
                            </a:rPr>
                          </m:ctrlPr>
                        </m:naryPr>
                        <m:sub>
                          <m:r>
                            <m:rPr>
                              <m:brk m:alnAt="23"/>
                            </m:rP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=1</m:t>
                          </m:r>
                        </m:sub>
                        <m:sup>
                          <m:r>
                            <a:rPr lang="en-US" sz="1400" i="1">
                              <a:solidFill>
                                <a:schemeClr val="tx1">
                                  <a:lumMod val="65000"/>
                                  <a:lumOff val="35000"/>
                                </a:schemeClr>
                              </a:solidFill>
                              <a:latin typeface="Cambria Math" panose="02040503050406030204" pitchFamily="18" charset="0"/>
                            </a:rPr>
                            <m:t>𝑛</m:t>
                          </m:r>
                        </m:sup>
                        <m:e>
                          <m:d>
                            <m:dPr>
                              <m:begChr m:val="|"/>
                              <m:endChr m:val="|"/>
                              <m:ctrlPr>
                                <a:rPr lang="en-US" sz="1400" i="1" smtClean="0">
                                  <a:solidFill>
                                    <a:schemeClr val="tx1">
                                      <a:lumMod val="65000"/>
                                      <a:lumOff val="35000"/>
                                    </a:schemeClr>
                                  </a:solidFill>
                                  <a:latin typeface="Cambria Math" panose="02040503050406030204" pitchFamily="18" charset="0"/>
                                </a:rPr>
                              </m:ctrlPr>
                            </m:dPr>
                            <m:e>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𝑥</m:t>
                                  </m:r>
                                </m:e>
                                <m:sub>
                                  <m:r>
                                    <a:rPr lang="en-US" sz="1400" i="1">
                                      <a:solidFill>
                                        <a:schemeClr val="tx1">
                                          <a:lumMod val="65000"/>
                                          <a:lumOff val="35000"/>
                                        </a:schemeClr>
                                      </a:solidFill>
                                      <a:latin typeface="Cambria Math" panose="02040503050406030204" pitchFamily="18" charset="0"/>
                                    </a:rPr>
                                    <m:t>𝑖</m:t>
                                  </m:r>
                                </m:sub>
                              </m:sSub>
                              <m:r>
                                <a:rPr lang="en-US" sz="1400" i="1">
                                  <a:solidFill>
                                    <a:schemeClr val="tx1">
                                      <a:lumMod val="65000"/>
                                      <a:lumOff val="35000"/>
                                    </a:schemeClr>
                                  </a:solidFill>
                                  <a:latin typeface="Cambria Math" panose="02040503050406030204" pitchFamily="18" charset="0"/>
                                </a:rPr>
                                <m:t>−</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𝑦</m:t>
                                  </m:r>
                                </m:e>
                                <m:sub>
                                  <m:r>
                                    <a:rPr lang="en-US" sz="1400" i="1">
                                      <a:solidFill>
                                        <a:schemeClr val="tx1">
                                          <a:lumMod val="65000"/>
                                          <a:lumOff val="35000"/>
                                        </a:schemeClr>
                                      </a:solidFill>
                                      <a:latin typeface="Cambria Math" panose="02040503050406030204" pitchFamily="18" charset="0"/>
                                    </a:rPr>
                                    <m:t>𝑖</m:t>
                                  </m:r>
                                </m:sub>
                              </m:sSub>
                            </m:e>
                          </m:d>
                        </m:e>
                      </m:nary>
                    </m:oMath>
                  </m:oMathPara>
                </a14:m>
                <a:endParaRPr lang="en-US" sz="1400" dirty="0">
                  <a:solidFill>
                    <a:schemeClr val="tx1">
                      <a:lumMod val="65000"/>
                      <a:lumOff val="35000"/>
                    </a:schemeClr>
                  </a:solidFill>
                </a:endParaRPr>
              </a:p>
            </p:txBody>
          </p:sp>
        </mc:Choice>
        <mc:Fallback xmlns="">
          <p:sp>
            <p:nvSpPr>
              <p:cNvPr id="30" name="TextBox 29">
                <a:extLst>
                  <a:ext uri="{FF2B5EF4-FFF2-40B4-BE49-F238E27FC236}">
                    <a16:creationId xmlns:a16="http://schemas.microsoft.com/office/drawing/2014/main" id="{801CE894-FBCA-4829-9AEB-CF43B84EF16C}"/>
                  </a:ext>
                </a:extLst>
              </p:cNvPr>
              <p:cNvSpPr txBox="1">
                <a:spLocks noRot="1" noChangeAspect="1" noMove="1" noResize="1" noEditPoints="1" noAdjustHandles="1" noChangeArrowheads="1" noChangeShapeType="1" noTextEdit="1"/>
              </p:cNvSpPr>
              <p:nvPr/>
            </p:nvSpPr>
            <p:spPr>
              <a:xfrm>
                <a:off x="1132467" y="5735147"/>
                <a:ext cx="2850204" cy="58817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906573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Expérimentations</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AB9A80C5-08E5-4B46-A12C-F5AD755DC805}"/>
              </a:ext>
            </a:extLst>
          </p:cNvPr>
          <p:cNvSpPr txBox="1"/>
          <p:nvPr/>
        </p:nvSpPr>
        <p:spPr>
          <a:xfrm>
            <a:off x="390739" y="1627900"/>
            <a:ext cx="4993847" cy="294952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9 étudiants pour la première version en hiver</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gravier, béton, sable, neige</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6 étudiants pour la seconde version en été</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gravier, béton, sable</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téléphone</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6 allers-retours</a:t>
            </a:r>
            <a:endParaRPr lang="fr-FR" sz="1400" dirty="0">
              <a:solidFill>
                <a:schemeClr val="tx1">
                  <a:lumMod val="65000"/>
                  <a:lumOff val="35000"/>
                </a:schemeClr>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5 positions distinctes :</a:t>
            </a:r>
          </a:p>
        </p:txBody>
      </p:sp>
      <p:graphicFrame>
        <p:nvGraphicFramePr>
          <p:cNvPr id="2" name="Object 1">
            <a:extLst>
              <a:ext uri="{FF2B5EF4-FFF2-40B4-BE49-F238E27FC236}">
                <a16:creationId xmlns:a16="http://schemas.microsoft.com/office/drawing/2014/main" id="{40454F1F-DD79-4754-8665-1A7E77C31B23}"/>
              </a:ext>
            </a:extLst>
          </p:cNvPr>
          <p:cNvGraphicFramePr>
            <a:graphicFrameLocks noChangeAspect="1"/>
          </p:cNvGraphicFramePr>
          <p:nvPr/>
        </p:nvGraphicFramePr>
        <p:xfrm>
          <a:off x="5597946" y="1714414"/>
          <a:ext cx="3368675" cy="4054475"/>
        </p:xfrm>
        <a:graphic>
          <a:graphicData uri="http://schemas.openxmlformats.org/presentationml/2006/ole">
            <mc:AlternateContent xmlns:mc="http://schemas.openxmlformats.org/markup-compatibility/2006">
              <mc:Choice xmlns:v="urn:schemas-microsoft-com:vml" Requires="v">
                <p:oleObj name="Acrobat Document" r:id="rId3" imgW="3367969" imgH="4053824" progId="AcroExch.Document.DC">
                  <p:embed/>
                </p:oleObj>
              </mc:Choice>
              <mc:Fallback>
                <p:oleObj name="Acrobat Document" r:id="rId3" imgW="3367969" imgH="4053824" progId="AcroExch.Document.DC">
                  <p:embed/>
                  <p:pic>
                    <p:nvPicPr>
                      <p:cNvPr id="2" name="Object 1">
                        <a:extLst>
                          <a:ext uri="{FF2B5EF4-FFF2-40B4-BE49-F238E27FC236}">
                            <a16:creationId xmlns:a16="http://schemas.microsoft.com/office/drawing/2014/main" id="{40454F1F-DD79-4754-8665-1A7E77C31B23}"/>
                          </a:ext>
                        </a:extLst>
                      </p:cNvPr>
                      <p:cNvPicPr/>
                      <p:nvPr/>
                    </p:nvPicPr>
                    <p:blipFill>
                      <a:blip r:embed="rId4"/>
                      <a:stretch>
                        <a:fillRect/>
                      </a:stretch>
                    </p:blipFill>
                    <p:spPr>
                      <a:xfrm>
                        <a:off x="5597946" y="1714414"/>
                        <a:ext cx="3368675" cy="40544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700B926A-1E7A-4027-BD3F-86E96B4079FA}"/>
              </a:ext>
            </a:extLst>
          </p:cNvPr>
          <p:cNvGraphicFramePr>
            <a:graphicFrameLocks noChangeAspect="1"/>
          </p:cNvGraphicFramePr>
          <p:nvPr/>
        </p:nvGraphicFramePr>
        <p:xfrm>
          <a:off x="192988" y="4753252"/>
          <a:ext cx="2339181" cy="1699418"/>
        </p:xfrm>
        <a:graphic>
          <a:graphicData uri="http://schemas.openxmlformats.org/presentationml/2006/ole">
            <mc:AlternateContent xmlns:mc="http://schemas.openxmlformats.org/markup-compatibility/2006">
              <mc:Choice xmlns:v="urn:schemas-microsoft-com:vml" Requires="v">
                <p:oleObj name="Acrobat Document" r:id="rId5" imgW="4678326" imgH="3398441" progId="AcroExch.Document.DC">
                  <p:embed/>
                </p:oleObj>
              </mc:Choice>
              <mc:Fallback>
                <p:oleObj name="Acrobat Document" r:id="rId5" imgW="4678326" imgH="3398441" progId="AcroExch.Document.DC">
                  <p:embed/>
                  <p:pic>
                    <p:nvPicPr>
                      <p:cNvPr id="5" name="Object 4">
                        <a:extLst>
                          <a:ext uri="{FF2B5EF4-FFF2-40B4-BE49-F238E27FC236}">
                            <a16:creationId xmlns:a16="http://schemas.microsoft.com/office/drawing/2014/main" id="{700B926A-1E7A-4027-BD3F-86E96B4079FA}"/>
                          </a:ext>
                        </a:extLst>
                      </p:cNvPr>
                      <p:cNvPicPr/>
                      <p:nvPr/>
                    </p:nvPicPr>
                    <p:blipFill>
                      <a:blip r:embed="rId6"/>
                      <a:stretch>
                        <a:fillRect/>
                      </a:stretch>
                    </p:blipFill>
                    <p:spPr>
                      <a:xfrm>
                        <a:off x="192988" y="4753252"/>
                        <a:ext cx="2339181" cy="1699418"/>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100B3272-A739-44FC-B72F-BD75DF0D1FE0}"/>
              </a:ext>
            </a:extLst>
          </p:cNvPr>
          <p:cNvGraphicFramePr>
            <a:graphicFrameLocks noChangeAspect="1"/>
          </p:cNvGraphicFramePr>
          <p:nvPr/>
        </p:nvGraphicFramePr>
        <p:xfrm>
          <a:off x="2689912" y="4753252"/>
          <a:ext cx="2339181" cy="1668462"/>
        </p:xfrm>
        <a:graphic>
          <a:graphicData uri="http://schemas.openxmlformats.org/presentationml/2006/ole">
            <mc:AlternateContent xmlns:mc="http://schemas.openxmlformats.org/markup-compatibility/2006">
              <mc:Choice xmlns:v="urn:schemas-microsoft-com:vml" Requires="v">
                <p:oleObj name="Acrobat Document" r:id="rId7" imgW="4678326" imgH="3337465" progId="AcroExch.Document.DC">
                  <p:embed/>
                </p:oleObj>
              </mc:Choice>
              <mc:Fallback>
                <p:oleObj name="Acrobat Document" r:id="rId7" imgW="4678326" imgH="3337465" progId="AcroExch.Document.DC">
                  <p:embed/>
                  <p:pic>
                    <p:nvPicPr>
                      <p:cNvPr id="6" name="Object 5">
                        <a:extLst>
                          <a:ext uri="{FF2B5EF4-FFF2-40B4-BE49-F238E27FC236}">
                            <a16:creationId xmlns:a16="http://schemas.microsoft.com/office/drawing/2014/main" id="{100B3272-A739-44FC-B72F-BD75DF0D1FE0}"/>
                          </a:ext>
                        </a:extLst>
                      </p:cNvPr>
                      <p:cNvPicPr/>
                      <p:nvPr/>
                    </p:nvPicPr>
                    <p:blipFill>
                      <a:blip r:embed="rId8"/>
                      <a:stretch>
                        <a:fillRect/>
                      </a:stretch>
                    </p:blipFill>
                    <p:spPr>
                      <a:xfrm>
                        <a:off x="2689912" y="4753252"/>
                        <a:ext cx="2339181" cy="1668462"/>
                      </a:xfrm>
                      <a:prstGeom prst="rect">
                        <a:avLst/>
                      </a:prstGeom>
                    </p:spPr>
                  </p:pic>
                </p:oleObj>
              </mc:Fallback>
            </mc:AlternateContent>
          </a:graphicData>
        </a:graphic>
      </p:graphicFrame>
    </p:spTree>
    <p:extLst>
      <p:ext uri="{BB962C8B-B14F-4D97-AF65-F5344CB8AC3E}">
        <p14:creationId xmlns:p14="http://schemas.microsoft.com/office/powerpoint/2010/main" val="25184410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Organisation des conteneurs dans notre cluster</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7BBF9A30-EE40-488A-9B41-A92C25B40A1B}"/>
              </a:ext>
            </a:extLst>
          </p:cNvPr>
          <p:cNvGraphicFramePr>
            <a:graphicFrameLocks noChangeAspect="1"/>
          </p:cNvGraphicFramePr>
          <p:nvPr>
            <p:extLst>
              <p:ext uri="{D42A27DB-BD31-4B8C-83A1-F6EECF244321}">
                <p14:modId xmlns:p14="http://schemas.microsoft.com/office/powerpoint/2010/main" val="2137432612"/>
              </p:ext>
            </p:extLst>
          </p:nvPr>
        </p:nvGraphicFramePr>
        <p:xfrm>
          <a:off x="1769891" y="1625399"/>
          <a:ext cx="5202301" cy="3212991"/>
        </p:xfrm>
        <a:graphic>
          <a:graphicData uri="http://schemas.openxmlformats.org/presentationml/2006/ole">
            <mc:AlternateContent xmlns:mc="http://schemas.openxmlformats.org/markup-compatibility/2006">
              <mc:Choice xmlns:v="urn:schemas-microsoft-com:vml" Requires="v">
                <p:oleObj name="Acrobat Document" r:id="rId3" imgW="6255772" imgH="3863222" progId="AcroExch.Document.DC">
                  <p:embed/>
                </p:oleObj>
              </mc:Choice>
              <mc:Fallback>
                <p:oleObj name="Acrobat Document" r:id="rId3" imgW="6255772" imgH="3863222" progId="AcroExch.Document.DC">
                  <p:embed/>
                  <p:pic>
                    <p:nvPicPr>
                      <p:cNvPr id="0" name=""/>
                      <p:cNvPicPr/>
                      <p:nvPr/>
                    </p:nvPicPr>
                    <p:blipFill>
                      <a:blip r:embed="rId4"/>
                      <a:stretch>
                        <a:fillRect/>
                      </a:stretch>
                    </p:blipFill>
                    <p:spPr>
                      <a:xfrm>
                        <a:off x="1769891" y="1625399"/>
                        <a:ext cx="5202301" cy="3212991"/>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EFCDC39-79FC-43E2-9747-782CEB7A04D5}"/>
              </a:ext>
            </a:extLst>
          </p:cNvPr>
          <p:cNvSpPr txBox="1"/>
          <p:nvPr/>
        </p:nvSpPr>
        <p:spPr>
          <a:xfrm>
            <a:off x="320799" y="4893232"/>
            <a:ext cx="8502401" cy="1677895"/>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services de proxy inverse ainsi que de l’architecture de base de données admettent chacun 3 répliques pour éviter tout temps d’arrêt en cas de perte d’un nœud du cluster</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différents tableaux de bord ainsi que le dépôt d’images de conteneurs n’ont qu’une seule réplique, mais ont une politique de redémarrage automatique</a:t>
            </a:r>
          </a:p>
        </p:txBody>
      </p:sp>
    </p:spTree>
    <p:extLst>
      <p:ext uri="{BB962C8B-B14F-4D97-AF65-F5344CB8AC3E}">
        <p14:creationId xmlns:p14="http://schemas.microsoft.com/office/powerpoint/2010/main" val="23884381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Déploiement sur l’architecture distribuée (exemple)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D29ACAF-6731-4C60-A9E8-EE372C8D5F26}"/>
              </a:ext>
            </a:extLst>
          </p:cNvPr>
          <p:cNvGraphicFramePr>
            <a:graphicFrameLocks noChangeAspect="1"/>
          </p:cNvGraphicFramePr>
          <p:nvPr>
            <p:extLst>
              <p:ext uri="{D42A27DB-BD31-4B8C-83A1-F6EECF244321}">
                <p14:modId xmlns:p14="http://schemas.microsoft.com/office/powerpoint/2010/main" val="2564807629"/>
              </p:ext>
            </p:extLst>
          </p:nvPr>
        </p:nvGraphicFramePr>
        <p:xfrm>
          <a:off x="1200603" y="1849820"/>
          <a:ext cx="6742794" cy="4105812"/>
        </p:xfrm>
        <a:graphic>
          <a:graphicData uri="http://schemas.openxmlformats.org/presentationml/2006/ole">
            <mc:AlternateContent xmlns:mc="http://schemas.openxmlformats.org/markup-compatibility/2006">
              <mc:Choice xmlns:v="urn:schemas-microsoft-com:vml" Requires="v">
                <p:oleObj name="Acrobat Document" r:id="rId3" imgW="6194954" imgH="3771545" progId="AcroExch.Document.DC">
                  <p:embed/>
                </p:oleObj>
              </mc:Choice>
              <mc:Fallback>
                <p:oleObj name="Acrobat Document" r:id="rId3" imgW="6194954" imgH="3771545" progId="AcroExch.Document.DC">
                  <p:embed/>
                  <p:pic>
                    <p:nvPicPr>
                      <p:cNvPr id="0" name=""/>
                      <p:cNvPicPr/>
                      <p:nvPr/>
                    </p:nvPicPr>
                    <p:blipFill>
                      <a:blip r:embed="rId4"/>
                      <a:stretch>
                        <a:fillRect/>
                      </a:stretch>
                    </p:blipFill>
                    <p:spPr>
                      <a:xfrm>
                        <a:off x="1200603" y="1849820"/>
                        <a:ext cx="6742794" cy="4105812"/>
                      </a:xfrm>
                      <a:prstGeom prst="rect">
                        <a:avLst/>
                      </a:prstGeom>
                    </p:spPr>
                  </p:pic>
                </p:oleObj>
              </mc:Fallback>
            </mc:AlternateContent>
          </a:graphicData>
        </a:graphic>
      </p:graphicFrame>
    </p:spTree>
    <p:extLst>
      <p:ext uri="{BB962C8B-B14F-4D97-AF65-F5344CB8AC3E}">
        <p14:creationId xmlns:p14="http://schemas.microsoft.com/office/powerpoint/2010/main" val="42255429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Rappel des problématiques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8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Conclusion</a:t>
            </a:r>
            <a:endParaRPr lang="fr-FR" sz="800" b="1" i="1" dirty="0">
              <a:solidFill>
                <a:srgbClr val="2F71D1"/>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9A0CB9E0-9EC6-47A2-BFAF-0FF834C8C47C}"/>
              </a:ext>
            </a:extLst>
          </p:cNvPr>
          <p:cNvSpPr txBox="1"/>
          <p:nvPr/>
        </p:nvSpPr>
        <p:spPr>
          <a:xfrm>
            <a:off x="610496" y="1746555"/>
            <a:ext cx="7861955" cy="4709494"/>
          </a:xfrm>
          <a:prstGeom prst="rect">
            <a:avLst/>
          </a:prstGeom>
          <a:noFill/>
        </p:spPr>
        <p:txBody>
          <a:bodyPr wrap="square" rtlCol="0">
            <a:spAutoFit/>
          </a:bodyPr>
          <a:lstStyle/>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Quels sont les nouveaux apports, en matière d’intelligence, que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vont permettre de proposer aux résidents des habitats intelligents afin d’améliorer l’assistance qui leur est requise ?</a:t>
            </a:r>
            <a:b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b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faire évoluer les architectures de maisons intelligentes pour leur permettre de mieux s’adapter aux divers types de capteurs (ambiants et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tout en garantissant un excellent niveau de fiabilité dans l’accomplissement des différents processus d’apprentissage ?</a:t>
            </a:r>
          </a:p>
          <a:p>
            <a:pPr marL="342900" indent="-342900">
              <a:lnSpc>
                <a:spcPct val="150000"/>
              </a:lnSpc>
              <a:buAutoNum type="arabicPeriod"/>
              <a:tabLst>
                <a:tab pos="344488" algn="l"/>
              </a:tabLst>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prendre en considération la diversité des composants logiciels, et plus précisément, ceux exploités par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qui composent les différents processus d’apprentissage en facilitant leur intégration, leur réutilisation ainsi que leur déploiement au sein de l’architecture ?</a:t>
            </a:r>
          </a:p>
        </p:txBody>
      </p:sp>
    </p:spTree>
    <p:extLst>
      <p:ext uri="{BB962C8B-B14F-4D97-AF65-F5344CB8AC3E}">
        <p14:creationId xmlns:p14="http://schemas.microsoft.com/office/powerpoint/2010/main" val="16938096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Apports personnels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8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Conclusion</a:t>
            </a:r>
            <a:endParaRPr lang="fr-FR" sz="800" b="1" i="1" dirty="0">
              <a:solidFill>
                <a:srgbClr val="2F71D1"/>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9A0CB9E0-9EC6-47A2-BFAF-0FF834C8C47C}"/>
              </a:ext>
            </a:extLst>
          </p:cNvPr>
          <p:cNvSpPr txBox="1"/>
          <p:nvPr/>
        </p:nvSpPr>
        <p:spPr>
          <a:xfrm>
            <a:off x="641022" y="2383163"/>
            <a:ext cx="7861955" cy="2632003"/>
          </a:xfrm>
          <a:prstGeom prst="rect">
            <a:avLst/>
          </a:prstGeom>
          <a:noFill/>
        </p:spPr>
        <p:txBody>
          <a:bodyPr wrap="square" rtlCol="0">
            <a:spAutoFit/>
          </a:bodyPr>
          <a:lstStyle/>
          <a:p>
            <a:pPr marL="285750"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gains en rigueur, en créativité et en patience</a:t>
            </a:r>
          </a:p>
          <a:p>
            <a:pPr marL="285750" indent="-285750">
              <a:lnSpc>
                <a:spcPct val="150000"/>
              </a:lnSpc>
              <a:buFont typeface="Wingdings" panose="05000000000000000000" pitchFamily="2" charset="2"/>
              <a:buChar char="à"/>
              <a:tabLst>
                <a:tab pos="344488" algn="l"/>
              </a:tabLst>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meilleures connaissances scientifiques</a:t>
            </a:r>
          </a:p>
          <a:p>
            <a:pPr marL="285750" indent="-285750">
              <a:lnSpc>
                <a:spcPct val="150000"/>
              </a:lnSpc>
              <a:buFont typeface="Wingdings" panose="05000000000000000000" pitchFamily="2" charset="2"/>
              <a:buChar char="à"/>
              <a:tabLst>
                <a:tab pos="344488" algn="l"/>
              </a:tabLst>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maitrise de plusieurs domaines connexes de l’IA</a:t>
            </a: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la conception de dispositifs électroniques à la mise en place d’un système distribué complet incluant divers composants logiciels</a:t>
            </a:r>
          </a:p>
        </p:txBody>
      </p:sp>
    </p:spTree>
    <p:extLst>
      <p:ext uri="{BB962C8B-B14F-4D97-AF65-F5344CB8AC3E}">
        <p14:creationId xmlns:p14="http://schemas.microsoft.com/office/powerpoint/2010/main" val="3490412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50" y="1934916"/>
            <a:ext cx="7835300" cy="2204392"/>
          </a:xfrm>
          <a:prstGeom prst="rect">
            <a:avLst/>
          </a:prstGeom>
        </p:spPr>
      </p:pic>
      <p:sp>
        <p:nvSpPr>
          <p:cNvPr id="6" name="Rectangle 5">
            <a:extLst>
              <a:ext uri="{FF2B5EF4-FFF2-40B4-BE49-F238E27FC236}">
                <a16:creationId xmlns:a16="http://schemas.microsoft.com/office/drawing/2014/main" id="{356D78E9-46D7-46E1-BA34-12CB8EBFD8D6}"/>
              </a:ext>
            </a:extLst>
          </p:cNvPr>
          <p:cNvSpPr/>
          <p:nvPr/>
        </p:nvSpPr>
        <p:spPr>
          <a:xfrm>
            <a:off x="1670180" y="2230015"/>
            <a:ext cx="1716832" cy="1091681"/>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D5E799D2-6000-480D-B21B-5EFDC2D2E587}"/>
              </a:ext>
            </a:extLst>
          </p:cNvPr>
          <p:cNvSpPr txBox="1"/>
          <p:nvPr/>
        </p:nvSpPr>
        <p:spPr>
          <a:xfrm>
            <a:off x="906380" y="4384030"/>
            <a:ext cx="7331239" cy="170303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Améliorer la qualité des données récoltées en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réduisant le bruit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filtrant les éléments nuisibles.</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Conserver les caractéristiques dynamiques essentielles du signal.</a:t>
            </a:r>
          </a:p>
        </p:txBody>
      </p:sp>
    </p:spTree>
    <p:extLst>
      <p:ext uri="{BB962C8B-B14F-4D97-AF65-F5344CB8AC3E}">
        <p14:creationId xmlns:p14="http://schemas.microsoft.com/office/powerpoint/2010/main" val="7129336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50" y="2009560"/>
            <a:ext cx="7835300" cy="2204392"/>
          </a:xfrm>
          <a:prstGeom prst="rect">
            <a:avLst/>
          </a:prstGeom>
        </p:spPr>
      </p:pic>
      <p:sp>
        <p:nvSpPr>
          <p:cNvPr id="6" name="Rectangle 5">
            <a:extLst>
              <a:ext uri="{FF2B5EF4-FFF2-40B4-BE49-F238E27FC236}">
                <a16:creationId xmlns:a16="http://schemas.microsoft.com/office/drawing/2014/main" id="{356D78E9-46D7-46E1-BA34-12CB8EBFD8D6}"/>
              </a:ext>
            </a:extLst>
          </p:cNvPr>
          <p:cNvSpPr/>
          <p:nvPr/>
        </p:nvSpPr>
        <p:spPr>
          <a:xfrm>
            <a:off x="3993502" y="2323320"/>
            <a:ext cx="1716832" cy="1091681"/>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D5E799D2-6000-480D-B21B-5EFDC2D2E587}"/>
              </a:ext>
            </a:extLst>
          </p:cNvPr>
          <p:cNvSpPr txBox="1"/>
          <p:nvPr/>
        </p:nvSpPr>
        <p:spPr>
          <a:xfrm>
            <a:off x="906380" y="4458674"/>
            <a:ext cx="7331239"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Morceler le signal en plus petits fragments en fonction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la détection d’un changement significatif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du temps.</a:t>
            </a:r>
          </a:p>
        </p:txBody>
      </p:sp>
    </p:spTree>
    <p:extLst>
      <p:ext uri="{BB962C8B-B14F-4D97-AF65-F5344CB8AC3E}">
        <p14:creationId xmlns:p14="http://schemas.microsoft.com/office/powerpoint/2010/main" val="12607620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50" y="1748306"/>
            <a:ext cx="7835300" cy="2204392"/>
          </a:xfrm>
          <a:prstGeom prst="rect">
            <a:avLst/>
          </a:prstGeom>
        </p:spPr>
      </p:pic>
      <p:sp>
        <p:nvSpPr>
          <p:cNvPr id="9" name="TextBox 8">
            <a:extLst>
              <a:ext uri="{FF2B5EF4-FFF2-40B4-BE49-F238E27FC236}">
                <a16:creationId xmlns:a16="http://schemas.microsoft.com/office/drawing/2014/main" id="{D5E799D2-6000-480D-B21B-5EFDC2D2E587}"/>
              </a:ext>
            </a:extLst>
          </p:cNvPr>
          <p:cNvSpPr txBox="1"/>
          <p:nvPr/>
        </p:nvSpPr>
        <p:spPr>
          <a:xfrm>
            <a:off x="906380" y="4244075"/>
            <a:ext cx="7331239"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Extraire des caractéristiques discriminantes pour chaque fragment du signal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caractéristiques temporelles (moyenne, variance, écart type)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caractéristiques fréquentielles (composante continue, énergie spectrale, entropie).</a:t>
            </a:r>
          </a:p>
        </p:txBody>
      </p:sp>
      <p:sp>
        <p:nvSpPr>
          <p:cNvPr id="10" name="Rectangle 9">
            <a:extLst>
              <a:ext uri="{FF2B5EF4-FFF2-40B4-BE49-F238E27FC236}">
                <a16:creationId xmlns:a16="http://schemas.microsoft.com/office/drawing/2014/main" id="{182EE34A-F0F1-49F6-B58F-19174641A5EB}"/>
              </a:ext>
            </a:extLst>
          </p:cNvPr>
          <p:cNvSpPr/>
          <p:nvPr/>
        </p:nvSpPr>
        <p:spPr>
          <a:xfrm>
            <a:off x="6559420" y="2136710"/>
            <a:ext cx="1930230" cy="1091682"/>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73508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La reconnaissance d’activités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12</a:t>
            </a:fld>
            <a:endParaRPr lang="en-US" sz="10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A0B49D9-6611-40B1-BBB1-39F17EA9F9CD}"/>
              </a:ext>
            </a:extLst>
          </p:cNvPr>
          <p:cNvSpPr txBox="1"/>
          <p:nvPr/>
        </p:nvSpPr>
        <p:spPr>
          <a:xfrm>
            <a:off x="673563" y="1887162"/>
            <a:ext cx="7796873" cy="537391"/>
          </a:xfrm>
          <a:prstGeom prst="rect">
            <a:avLst/>
          </a:prstGeom>
          <a:noFill/>
        </p:spPr>
        <p:txBody>
          <a:bodyPr wrap="square" rtlCol="0">
            <a:spAutoFit/>
          </a:bodyPr>
          <a:lstStyle/>
          <a:p>
            <a:pPr algn="ctr">
              <a:lnSpc>
                <a:spcPct val="150000"/>
              </a:lnSpc>
            </a:pPr>
            <a:r>
              <a:rPr lang="fr-FR"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habitats intelligents ne sont pas exempts de défauts</a:t>
            </a:r>
            <a:endParaRPr lang="fr-FR" sz="2200" b="1" dirty="0">
              <a:solidFill>
                <a:srgbClr val="2F71D1"/>
              </a:solidFill>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6378F433-F6CA-45A7-8F7A-282E1A92A131}"/>
              </a:ext>
            </a:extLst>
          </p:cNvPr>
          <p:cNvSpPr txBox="1"/>
          <p:nvPr/>
        </p:nvSpPr>
        <p:spPr>
          <a:xfrm>
            <a:off x="956388" y="2681121"/>
            <a:ext cx="6856841" cy="1422184"/>
          </a:xfrm>
          <a:prstGeom prst="rect">
            <a:avLst/>
          </a:prstGeom>
          <a:noFill/>
        </p:spPr>
        <p:txBody>
          <a:bodyPr wrap="square" rtlCol="0">
            <a:spAutoFit/>
          </a:bodyPr>
          <a:lstStyle/>
          <a:p>
            <a:pPr marL="285750" indent="-285750">
              <a:lnSpc>
                <a:spcPct val="200000"/>
              </a:lnSpc>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des infrastructures encore relativement chères</a:t>
            </a:r>
          </a:p>
          <a:p>
            <a:pPr marL="285750" indent="-285750">
              <a:lnSpc>
                <a:spcPct val="200000"/>
              </a:lnSpc>
              <a:spcBef>
                <a:spcPts val="1200"/>
              </a:spcBef>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architectures souvent difficiles à adapter au nouveau matériel</a:t>
            </a:r>
          </a:p>
        </p:txBody>
      </p:sp>
      <p:sp>
        <p:nvSpPr>
          <p:cNvPr id="10" name="TextBox 9">
            <a:extLst>
              <a:ext uri="{FF2B5EF4-FFF2-40B4-BE49-F238E27FC236}">
                <a16:creationId xmlns:a16="http://schemas.microsoft.com/office/drawing/2014/main" id="{8D5FEB81-033F-4675-8B3E-80254F903AEF}"/>
              </a:ext>
            </a:extLst>
          </p:cNvPr>
          <p:cNvSpPr txBox="1"/>
          <p:nvPr/>
        </p:nvSpPr>
        <p:spPr>
          <a:xfrm>
            <a:off x="5091184" y="4538490"/>
            <a:ext cx="3127108" cy="842988"/>
          </a:xfrm>
          <a:prstGeom prst="rect">
            <a:avLst/>
          </a:prstGeom>
          <a:noFill/>
        </p:spPr>
        <p:txBody>
          <a:bodyPr wrap="square" rtlCol="0">
            <a:spAutoFit/>
          </a:bodyPr>
          <a:lstStyle/>
          <a:p>
            <a:pPr algn="ctr">
              <a:lnSpc>
                <a:spcPct val="150000"/>
              </a:lnSpc>
            </a:pPr>
            <a:r>
              <a:rPr lang="fr-FR"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t>
            </a:r>
            <a:r>
              <a:rPr lang="fr-FR" sz="2200"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wearable</a:t>
            </a:r>
            <a:r>
              <a:rPr lang="fr-FR" sz="22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sz="2200"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devices</a:t>
            </a:r>
            <a:endParaRPr lang="fr-FR" sz="2200" b="1" i="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a:p>
            <a:pPr algn="ctr">
              <a:lnSpc>
                <a:spcPct val="150000"/>
              </a:lnSpc>
            </a:pPr>
            <a:r>
              <a:rPr lang="fr-FR" sz="1200" dirty="0">
                <a:solidFill>
                  <a:srgbClr val="2F71D1"/>
                </a:solidFill>
                <a:latin typeface="Helvetica" panose="020B0604020202020204" pitchFamily="34" charset="0"/>
                <a:cs typeface="Helvetica" panose="020B0604020202020204" pitchFamily="34" charset="0"/>
                <a:sym typeface="Wingdings" panose="05000000000000000000" pitchFamily="2" charset="2"/>
              </a:rPr>
              <a:t>(</a:t>
            </a:r>
            <a:r>
              <a:rPr lang="fr-FR" sz="1200"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Mihailidis</a:t>
            </a:r>
            <a:r>
              <a:rPr lang="fr-FR" sz="1200"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sz="1200" i="1" dirty="0">
                <a:solidFill>
                  <a:srgbClr val="2F71D1"/>
                </a:solidFill>
                <a:latin typeface="Helvetica" panose="020B0604020202020204" pitchFamily="34" charset="0"/>
                <a:cs typeface="Helvetica" panose="020B0604020202020204" pitchFamily="34" charset="0"/>
                <a:sym typeface="Wingdings" panose="05000000000000000000" pitchFamily="2" charset="2"/>
              </a:rPr>
              <a:t>et al.</a:t>
            </a:r>
            <a:r>
              <a:rPr lang="fr-FR" sz="1200" dirty="0">
                <a:solidFill>
                  <a:srgbClr val="2F71D1"/>
                </a:solidFill>
                <a:latin typeface="Helvetica" panose="020B0604020202020204" pitchFamily="34" charset="0"/>
                <a:cs typeface="Helvetica" panose="020B0604020202020204" pitchFamily="34" charset="0"/>
                <a:sym typeface="Wingdings" panose="05000000000000000000" pitchFamily="2" charset="2"/>
              </a:rPr>
              <a:t>, 2004; </a:t>
            </a:r>
            <a:r>
              <a:rPr lang="fr-FR" sz="1200"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Tunca</a:t>
            </a:r>
            <a:r>
              <a:rPr lang="fr-FR" sz="1200"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sz="1200" i="1" dirty="0">
                <a:solidFill>
                  <a:srgbClr val="2F71D1"/>
                </a:solidFill>
                <a:latin typeface="Helvetica" panose="020B0604020202020204" pitchFamily="34" charset="0"/>
                <a:cs typeface="Helvetica" panose="020B0604020202020204" pitchFamily="34" charset="0"/>
                <a:sym typeface="Wingdings" panose="05000000000000000000" pitchFamily="2" charset="2"/>
              </a:rPr>
              <a:t>et al.</a:t>
            </a:r>
            <a:r>
              <a:rPr lang="fr-FR" sz="1200" dirty="0">
                <a:solidFill>
                  <a:srgbClr val="2F71D1"/>
                </a:solidFill>
                <a:latin typeface="Helvetica" panose="020B0604020202020204" pitchFamily="34" charset="0"/>
                <a:cs typeface="Helvetica" panose="020B0604020202020204" pitchFamily="34" charset="0"/>
                <a:sym typeface="Wingdings" panose="05000000000000000000" pitchFamily="2" charset="2"/>
              </a:rPr>
              <a:t>, 2014) </a:t>
            </a:r>
            <a:endParaRPr lang="fr-FR" sz="1200" dirty="0">
              <a:solidFill>
                <a:srgbClr val="2F71D1"/>
              </a:solidFill>
              <a:latin typeface="Helvetica" panose="020B0604020202020204" pitchFamily="34" charset="0"/>
              <a:cs typeface="Helvetica" panose="020B0604020202020204" pitchFamily="34" charset="0"/>
            </a:endParaRPr>
          </a:p>
        </p:txBody>
      </p:sp>
      <p:cxnSp>
        <p:nvCxnSpPr>
          <p:cNvPr id="3" name="Straight Connector 2">
            <a:extLst>
              <a:ext uri="{FF2B5EF4-FFF2-40B4-BE49-F238E27FC236}">
                <a16:creationId xmlns:a16="http://schemas.microsoft.com/office/drawing/2014/main" id="{255609D8-F2A4-4E69-8B26-EB110B192F7C}"/>
              </a:ext>
            </a:extLst>
          </p:cNvPr>
          <p:cNvCxnSpPr>
            <a:cxnSpLocks/>
          </p:cNvCxnSpPr>
          <p:nvPr/>
        </p:nvCxnSpPr>
        <p:spPr>
          <a:xfrm>
            <a:off x="5776002" y="4099133"/>
            <a:ext cx="1810138" cy="0"/>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sp>
        <p:nvSpPr>
          <p:cNvPr id="13" name="Arrow: Down 12">
            <a:extLst>
              <a:ext uri="{FF2B5EF4-FFF2-40B4-BE49-F238E27FC236}">
                <a16:creationId xmlns:a16="http://schemas.microsoft.com/office/drawing/2014/main" id="{21B5303D-7F0E-49C4-9D41-9058265E79EB}"/>
              </a:ext>
            </a:extLst>
          </p:cNvPr>
          <p:cNvSpPr/>
          <p:nvPr/>
        </p:nvSpPr>
        <p:spPr>
          <a:xfrm>
            <a:off x="6461806" y="4238386"/>
            <a:ext cx="345232" cy="300104"/>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209693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120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50" y="1925583"/>
            <a:ext cx="7835300" cy="2204392"/>
          </a:xfrm>
          <a:prstGeom prst="rect">
            <a:avLst/>
          </a:prstGeom>
        </p:spPr>
      </p:pic>
      <p:sp>
        <p:nvSpPr>
          <p:cNvPr id="9" name="TextBox 8">
            <a:extLst>
              <a:ext uri="{FF2B5EF4-FFF2-40B4-BE49-F238E27FC236}">
                <a16:creationId xmlns:a16="http://schemas.microsoft.com/office/drawing/2014/main" id="{D5E799D2-6000-480D-B21B-5EFDC2D2E587}"/>
              </a:ext>
            </a:extLst>
          </p:cNvPr>
          <p:cNvSpPr txBox="1"/>
          <p:nvPr/>
        </p:nvSpPr>
        <p:spPr>
          <a:xfrm>
            <a:off x="800574" y="4374697"/>
            <a:ext cx="7481800" cy="170303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conserver les meilleures caractéristiques ;</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minimiser la perte d’information ;</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obtenir une meilleure reconnaissance et un traitement plus efficace ;</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algorithme le plus populaire : PCA</a:t>
            </a:r>
          </a:p>
        </p:txBody>
      </p:sp>
      <p:sp>
        <p:nvSpPr>
          <p:cNvPr id="10" name="Rectangle 9">
            <a:extLst>
              <a:ext uri="{FF2B5EF4-FFF2-40B4-BE49-F238E27FC236}">
                <a16:creationId xmlns:a16="http://schemas.microsoft.com/office/drawing/2014/main" id="{182EE34A-F0F1-49F6-B58F-19174641A5EB}"/>
              </a:ext>
            </a:extLst>
          </p:cNvPr>
          <p:cNvSpPr/>
          <p:nvPr/>
        </p:nvSpPr>
        <p:spPr>
          <a:xfrm>
            <a:off x="6680718" y="3368346"/>
            <a:ext cx="1707462" cy="867748"/>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930019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121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50" y="1981563"/>
            <a:ext cx="7835300" cy="2204392"/>
          </a:xfrm>
          <a:prstGeom prst="rect">
            <a:avLst/>
          </a:prstGeom>
        </p:spPr>
      </p:pic>
      <p:cxnSp>
        <p:nvCxnSpPr>
          <p:cNvPr id="16" name="Straight Connector 15">
            <a:extLst>
              <a:ext uri="{FF2B5EF4-FFF2-40B4-BE49-F238E27FC236}">
                <a16:creationId xmlns:a16="http://schemas.microsoft.com/office/drawing/2014/main" id="{E18B6E13-D9C7-42E4-AB5F-4100B9C9E891}"/>
              </a:ext>
            </a:extLst>
          </p:cNvPr>
          <p:cNvCxnSpPr>
            <a:cxnSpLocks/>
          </p:cNvCxnSpPr>
          <p:nvPr/>
        </p:nvCxnSpPr>
        <p:spPr>
          <a:xfrm>
            <a:off x="1604866" y="3275045"/>
            <a:ext cx="4189444" cy="0"/>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1FC83BE-25C4-4C08-9260-19B240FFF505}"/>
              </a:ext>
            </a:extLst>
          </p:cNvPr>
          <p:cNvCxnSpPr>
            <a:cxnSpLocks/>
          </p:cNvCxnSpPr>
          <p:nvPr/>
        </p:nvCxnSpPr>
        <p:spPr>
          <a:xfrm>
            <a:off x="5794310" y="3275045"/>
            <a:ext cx="0" cy="1268963"/>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10B6365-F55B-4946-A4B6-C03F1B1657C9}"/>
              </a:ext>
            </a:extLst>
          </p:cNvPr>
          <p:cNvSpPr txBox="1"/>
          <p:nvPr/>
        </p:nvSpPr>
        <p:spPr>
          <a:xfrm>
            <a:off x="1389174" y="5096521"/>
            <a:ext cx="6365651" cy="537391"/>
          </a:xfrm>
          <a:prstGeom prst="rect">
            <a:avLst/>
          </a:prstGeom>
          <a:noFill/>
        </p:spPr>
        <p:txBody>
          <a:bodyPr wrap="square" rtlCol="0">
            <a:spAutoFit/>
          </a:bodyPr>
          <a:lstStyle/>
          <a:p>
            <a:pPr algn="ctr">
              <a:lnSpc>
                <a:spcPct val="150000"/>
              </a:lnSpc>
            </a:pPr>
            <a:r>
              <a:rPr lang="fr-FR"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2- La reconnaissance par apprentissage</a:t>
            </a:r>
            <a:endParaRPr lang="fr-FR" sz="2200" b="1" dirty="0">
              <a:solidFill>
                <a:srgbClr val="2F71D1"/>
              </a:solidFill>
              <a:latin typeface="Helvetica" panose="020B0604020202020204" pitchFamily="34" charset="0"/>
              <a:cs typeface="Helvetica" panose="020B0604020202020204" pitchFamily="34" charset="0"/>
            </a:endParaRPr>
          </a:p>
        </p:txBody>
      </p:sp>
      <p:cxnSp>
        <p:nvCxnSpPr>
          <p:cNvPr id="13" name="Straight Connector 12">
            <a:extLst>
              <a:ext uri="{FF2B5EF4-FFF2-40B4-BE49-F238E27FC236}">
                <a16:creationId xmlns:a16="http://schemas.microsoft.com/office/drawing/2014/main" id="{39838A02-B388-4C36-AAAB-F8DD943FEB1C}"/>
              </a:ext>
            </a:extLst>
          </p:cNvPr>
          <p:cNvCxnSpPr>
            <a:cxnSpLocks/>
          </p:cNvCxnSpPr>
          <p:nvPr/>
        </p:nvCxnSpPr>
        <p:spPr>
          <a:xfrm>
            <a:off x="1604866" y="4544008"/>
            <a:ext cx="4189444" cy="0"/>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820278-A346-4A23-9EAB-E0913E5E31AE}"/>
              </a:ext>
            </a:extLst>
          </p:cNvPr>
          <p:cNvCxnSpPr>
            <a:cxnSpLocks/>
          </p:cNvCxnSpPr>
          <p:nvPr/>
        </p:nvCxnSpPr>
        <p:spPr>
          <a:xfrm>
            <a:off x="1604866" y="3275045"/>
            <a:ext cx="0" cy="1268963"/>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9231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122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3166B5AE-4693-41E8-AD28-6E38CE378352}"/>
              </a:ext>
            </a:extLst>
          </p:cNvPr>
          <p:cNvSpPr txBox="1"/>
          <p:nvPr/>
        </p:nvSpPr>
        <p:spPr>
          <a:xfrm>
            <a:off x="906380" y="2191148"/>
            <a:ext cx="7331239"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avantages des algorithmes probabilistes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excellentes performances de reconnaissance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excellentes performances dans la consommation de ressources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facilité d’implémentation (réseaux bayésiens).</a:t>
            </a: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4662369"/>
            <a:ext cx="7331239"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inconvénients des algorithmes probabilistes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connaissance initiale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probabiltés</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évènements, actions,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etc.</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syndrome « boite noire » (HMM).</a:t>
            </a:r>
          </a:p>
        </p:txBody>
      </p:sp>
    </p:spTree>
    <p:extLst>
      <p:ext uri="{BB962C8B-B14F-4D97-AF65-F5344CB8AC3E}">
        <p14:creationId xmlns:p14="http://schemas.microsoft.com/office/powerpoint/2010/main" val="38575596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123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3166B5AE-4693-41E8-AD28-6E38CE378352}"/>
              </a:ext>
            </a:extLst>
          </p:cNvPr>
          <p:cNvSpPr txBox="1"/>
          <p:nvPr/>
        </p:nvSpPr>
        <p:spPr>
          <a:xfrm>
            <a:off x="906380" y="1840628"/>
            <a:ext cx="7331239"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avantages des arbres de décision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bonnes performances de reconnaissance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excellentes performances dans la consommation de ressources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facilité d’implémentation et de compréhension.</a:t>
            </a: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4311849"/>
            <a:ext cx="7331239"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inconvénients des arbres de décision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beaucoup de données requises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réentrainement après de nouveaux ajouts de données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de reconnaissance décroissante avec augmentation du nombre d’activités à reconnaitre.</a:t>
            </a:r>
          </a:p>
        </p:txBody>
      </p:sp>
    </p:spTree>
    <p:extLst>
      <p:ext uri="{BB962C8B-B14F-4D97-AF65-F5344CB8AC3E}">
        <p14:creationId xmlns:p14="http://schemas.microsoft.com/office/powerpoint/2010/main" val="12565622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124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3166B5AE-4693-41E8-AD28-6E38CE378352}"/>
              </a:ext>
            </a:extLst>
          </p:cNvPr>
          <p:cNvSpPr txBox="1"/>
          <p:nvPr/>
        </p:nvSpPr>
        <p:spPr>
          <a:xfrm>
            <a:off x="906380" y="1840628"/>
            <a:ext cx="7331239" cy="170303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avantages des </a:t>
            </a:r>
            <a:r>
              <a:rPr lang="fr-FR"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SVMs</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bonnes performances de reconnaissance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excellentes performances dans la consommation de ressources pour la phase de reconnaissance.</a:t>
            </a: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3801309"/>
            <a:ext cx="7331239" cy="2534027"/>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inconvénients des </a:t>
            </a:r>
            <a:r>
              <a:rPr lang="fr-FR"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SVMs</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syndrome « boite noire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de reconnaissance décroissante avec augmentation du nombre d’activités à reconnaitre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Impact significatif sur les performances dans la consommation de ressources pour la phase d’entrainement.</a:t>
            </a:r>
          </a:p>
        </p:txBody>
      </p:sp>
    </p:spTree>
    <p:extLst>
      <p:ext uri="{BB962C8B-B14F-4D97-AF65-F5344CB8AC3E}">
        <p14:creationId xmlns:p14="http://schemas.microsoft.com/office/powerpoint/2010/main" val="29078238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125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3166B5AE-4693-41E8-AD28-6E38CE378352}"/>
              </a:ext>
            </a:extLst>
          </p:cNvPr>
          <p:cNvSpPr txBox="1"/>
          <p:nvPr/>
        </p:nvSpPr>
        <p:spPr>
          <a:xfrm>
            <a:off x="906380" y="2087771"/>
            <a:ext cx="7331239"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avantages des </a:t>
            </a:r>
            <a:r>
              <a:rPr lang="fr-FR"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ANNs</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bonnes performances de reconnaissance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robustes face aux données bruitées.</a:t>
            </a: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3662187"/>
            <a:ext cx="7331239" cy="170303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inconvénients des </a:t>
            </a:r>
            <a:r>
              <a:rPr lang="fr-FR"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ANNs</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représentation complexe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réglages de paramètres est complexe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processus d’apprentissage très long.</a:t>
            </a:r>
          </a:p>
        </p:txBody>
      </p:sp>
    </p:spTree>
    <p:extLst>
      <p:ext uri="{BB962C8B-B14F-4D97-AF65-F5344CB8AC3E}">
        <p14:creationId xmlns:p14="http://schemas.microsoft.com/office/powerpoint/2010/main" val="42221110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126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3166B5AE-4693-41E8-AD28-6E38CE378352}"/>
              </a:ext>
            </a:extLst>
          </p:cNvPr>
          <p:cNvSpPr txBox="1"/>
          <p:nvPr/>
        </p:nvSpPr>
        <p:spPr>
          <a:xfrm>
            <a:off x="906380" y="2529905"/>
            <a:ext cx="7331239" cy="87203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avantages du clustering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méthodes non supervisées.</a:t>
            </a:r>
          </a:p>
        </p:txBody>
      </p:sp>
      <p:sp>
        <p:nvSpPr>
          <p:cNvPr id="27" name="TextBox 26">
            <a:extLst>
              <a:ext uri="{FF2B5EF4-FFF2-40B4-BE49-F238E27FC236}">
                <a16:creationId xmlns:a16="http://schemas.microsoft.com/office/drawing/2014/main" id="{D6CAB873-8DE6-4430-8563-6A608494A813}"/>
              </a:ext>
            </a:extLst>
          </p:cNvPr>
          <p:cNvSpPr txBox="1"/>
          <p:nvPr/>
        </p:nvSpPr>
        <p:spPr>
          <a:xfrm>
            <a:off x="875854" y="3799362"/>
            <a:ext cx="7331239"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inconvénients du clustering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connaissance initiale (nombre de cluster)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forte consommation de ressources.</a:t>
            </a:r>
          </a:p>
        </p:txBody>
      </p:sp>
    </p:spTree>
    <p:extLst>
      <p:ext uri="{BB962C8B-B14F-4D97-AF65-F5344CB8AC3E}">
        <p14:creationId xmlns:p14="http://schemas.microsoft.com/office/powerpoint/2010/main" val="20767946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communication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127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a:t>
            </a:r>
            <a:r>
              <a:rPr lang="fr-FR" sz="800" b="1" i="1" dirty="0">
                <a:solidFill>
                  <a:srgbClr val="2F71D1"/>
                </a:solidFill>
                <a:latin typeface="Helvetica" panose="020B0604020202020204" pitchFamily="34" charset="0"/>
                <a:cs typeface="Helvetica" panose="020B0604020202020204" pitchFamily="34" charset="0"/>
                <a:sym typeface="Wingdings"/>
              </a:rPr>
              <a:t>Les </a:t>
            </a:r>
            <a:r>
              <a:rPr lang="fr-FR" sz="800" b="1" i="1" dirty="0" err="1">
                <a:solidFill>
                  <a:srgbClr val="2F71D1"/>
                </a:solidFill>
                <a:latin typeface="Helvetica" panose="020B0604020202020204" pitchFamily="34" charset="0"/>
                <a:cs typeface="Helvetica" panose="020B0604020202020204" pitchFamily="34" charset="0"/>
                <a:sym typeface="Wingdings"/>
              </a:rPr>
              <a:t>wearable</a:t>
            </a:r>
            <a:r>
              <a:rPr lang="fr-FR" sz="800" b="1" i="1" dirty="0">
                <a:solidFill>
                  <a:srgbClr val="2F71D1"/>
                </a:solidFill>
                <a:latin typeface="Helvetica" panose="020B0604020202020204" pitchFamily="34" charset="0"/>
                <a:cs typeface="Helvetica" panose="020B0604020202020204" pitchFamily="34" charset="0"/>
                <a:sym typeface="Wingdings"/>
              </a:rPr>
              <a:t> </a:t>
            </a:r>
            <a:r>
              <a:rPr lang="fr-FR" sz="800" b="1" i="1" dirty="0" err="1">
                <a:solidFill>
                  <a:srgbClr val="2F71D1"/>
                </a:solidFill>
                <a:latin typeface="Helvetica" panose="020B0604020202020204" pitchFamily="34" charset="0"/>
                <a:cs typeface="Helvetica" panose="020B0604020202020204" pitchFamily="34" charset="0"/>
                <a:sym typeface="Wingdings"/>
              </a:rPr>
              <a:t>devices</a:t>
            </a:r>
            <a:r>
              <a:rPr lang="fr-FR" sz="800" b="1" i="1" dirty="0">
                <a:solidFill>
                  <a:srgbClr val="2F71D1"/>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EECBA19C-E16B-4F74-AAAC-DC17BD02BF74}"/>
              </a:ext>
            </a:extLst>
          </p:cNvPr>
          <p:cNvPicPr>
            <a:picLocks noChangeAspect="1"/>
          </p:cNvPicPr>
          <p:nvPr/>
        </p:nvPicPr>
        <p:blipFill>
          <a:blip r:embed="rId2"/>
          <a:stretch>
            <a:fillRect/>
          </a:stretch>
        </p:blipFill>
        <p:spPr>
          <a:xfrm>
            <a:off x="2729322" y="1798962"/>
            <a:ext cx="3685355" cy="4739951"/>
          </a:xfrm>
          <a:prstGeom prst="rect">
            <a:avLst/>
          </a:prstGeom>
        </p:spPr>
      </p:pic>
    </p:spTree>
    <p:extLst>
      <p:ext uri="{BB962C8B-B14F-4D97-AF65-F5344CB8AC3E}">
        <p14:creationId xmlns:p14="http://schemas.microsoft.com/office/powerpoint/2010/main" val="1423062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La reconnaissance d’activités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13</a:t>
            </a:fld>
            <a:endParaRPr lang="en-US" sz="10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A0B49D9-6611-40B1-BBB1-39F17EA9F9CD}"/>
              </a:ext>
            </a:extLst>
          </p:cNvPr>
          <p:cNvSpPr txBox="1"/>
          <p:nvPr/>
        </p:nvSpPr>
        <p:spPr>
          <a:xfrm>
            <a:off x="956388" y="1742311"/>
            <a:ext cx="7231224" cy="537391"/>
          </a:xfrm>
          <a:prstGeom prst="rect">
            <a:avLst/>
          </a:prstGeom>
          <a:noFill/>
        </p:spPr>
        <p:txBody>
          <a:bodyPr wrap="square" rtlCol="0">
            <a:spAutoFit/>
          </a:bodyPr>
          <a:lstStyle/>
          <a:p>
            <a:pPr algn="ctr">
              <a:lnSpc>
                <a:spcPct val="150000"/>
              </a:lnSpc>
            </a:pPr>
            <a:r>
              <a:rPr lang="fr-FR"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t>
            </a:r>
            <a:r>
              <a:rPr lang="fr-FR" sz="2200"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wearable</a:t>
            </a:r>
            <a:r>
              <a:rPr lang="fr-FR" sz="22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sz="2200"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devices</a:t>
            </a:r>
            <a:endParaRPr lang="fr-FR" sz="2200" b="1" dirty="0">
              <a:solidFill>
                <a:srgbClr val="2F71D1"/>
              </a:solidFill>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6378F433-F6CA-45A7-8F7A-282E1A92A131}"/>
              </a:ext>
            </a:extLst>
          </p:cNvPr>
          <p:cNvSpPr txBox="1"/>
          <p:nvPr/>
        </p:nvSpPr>
        <p:spPr>
          <a:xfrm>
            <a:off x="3508778" y="3271669"/>
            <a:ext cx="5183431" cy="2400657"/>
          </a:xfrm>
          <a:prstGeom prst="rect">
            <a:avLst/>
          </a:prstGeom>
          <a:noFill/>
        </p:spPr>
        <p:txBody>
          <a:bodyPr wrap="square" rtlCol="0">
            <a:spAutoFit/>
          </a:bodyPr>
          <a:lstStyle/>
          <a:p>
            <a:pPr marL="285750"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plus en plus acceptés par les utilisateurs</a:t>
            </a:r>
          </a:p>
          <a:p>
            <a:pPr marL="285750"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 coûteux</a:t>
            </a:r>
          </a:p>
          <a:p>
            <a:pPr marL="285750"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proposent l’utilisation de nouveaux capteurs</a:t>
            </a:r>
          </a:p>
          <a:p>
            <a:pPr marL="285750" indent="-285750">
              <a:spcBef>
                <a:spcPts val="1200"/>
              </a:spcBef>
              <a:spcAft>
                <a:spcPts val="1200"/>
              </a:spcAft>
              <a:buFont typeface="Wingdings" panose="05000000000000000000" pitchFamily="2" charset="2"/>
              <a:buChar char="à"/>
            </a:pPr>
            <a:r>
              <a:rPr lang="fr-FR"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mal intégrés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aux habitats intelligents existants</a:t>
            </a:r>
          </a:p>
        </p:txBody>
      </p:sp>
      <p:sp>
        <p:nvSpPr>
          <p:cNvPr id="12" name="TextBox 11">
            <a:extLst>
              <a:ext uri="{FF2B5EF4-FFF2-40B4-BE49-F238E27FC236}">
                <a16:creationId xmlns:a16="http://schemas.microsoft.com/office/drawing/2014/main" id="{71BCE410-8213-4844-9075-0D618A860C5C}"/>
              </a:ext>
            </a:extLst>
          </p:cNvPr>
          <p:cNvSpPr txBox="1"/>
          <p:nvPr/>
        </p:nvSpPr>
        <p:spPr>
          <a:xfrm>
            <a:off x="956386" y="2379196"/>
            <a:ext cx="6856841" cy="523220"/>
          </a:xfrm>
          <a:prstGeom prst="rect">
            <a:avLst/>
          </a:prstGeom>
          <a:noFill/>
        </p:spPr>
        <p:txBody>
          <a:bodyPr wrap="square" rtlCol="0">
            <a:spAutoFit/>
          </a:bodyPr>
          <a:lstStyle/>
          <a:p>
            <a:pPr algn="ctr"/>
            <a:r>
              <a:rPr lang="fr-FR" sz="14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l’Académie Française ne sait pas encore comment traduire « </a:t>
            </a:r>
            <a:r>
              <a:rPr lang="fr-FR" sz="14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4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4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r>
              <a:rPr lang="fr-FR" sz="14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car le terme est infiniment plus complexe qu’il n’y parait.</a:t>
            </a:r>
            <a:r>
              <a:rPr lang="fr-FR" sz="1400" i="1" baseline="30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1</a:t>
            </a:r>
          </a:p>
        </p:txBody>
      </p:sp>
      <p:sp>
        <p:nvSpPr>
          <p:cNvPr id="14" name="TextBox 13">
            <a:extLst>
              <a:ext uri="{FF2B5EF4-FFF2-40B4-BE49-F238E27FC236}">
                <a16:creationId xmlns:a16="http://schemas.microsoft.com/office/drawing/2014/main" id="{EFD08A6E-F160-4F65-8109-8DFFBF671F31}"/>
              </a:ext>
            </a:extLst>
          </p:cNvPr>
          <p:cNvSpPr txBox="1"/>
          <p:nvPr/>
        </p:nvSpPr>
        <p:spPr>
          <a:xfrm>
            <a:off x="1113053" y="6431190"/>
            <a:ext cx="6856841" cy="215444"/>
          </a:xfrm>
          <a:prstGeom prst="rect">
            <a:avLst/>
          </a:prstGeom>
          <a:noFill/>
        </p:spPr>
        <p:txBody>
          <a:bodyPr wrap="square" rtlCol="0">
            <a:spAutoFit/>
          </a:bodyPr>
          <a:lstStyle/>
          <a:p>
            <a:pPr algn="ctr"/>
            <a:r>
              <a:rPr lang="fr-FR" sz="1000" i="1" baseline="30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1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3"/>
              </a:rPr>
              <a:t>https://www.numerama.com/tech/128374-comment-traduire-wearable-lacademie-francaise-nous-a-repondu.html</a:t>
            </a:r>
            <a:endParaRPr lang="fr-FR" sz="10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pic>
        <p:nvPicPr>
          <p:cNvPr id="5" name="Picture 4" descr="Diagram&#10;&#10;Description automatically generated">
            <a:extLst>
              <a:ext uri="{FF2B5EF4-FFF2-40B4-BE49-F238E27FC236}">
                <a16:creationId xmlns:a16="http://schemas.microsoft.com/office/drawing/2014/main" id="{26AE837E-9F12-4C0F-B767-84433E9B3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739" y="3001910"/>
            <a:ext cx="2903456" cy="2903456"/>
          </a:xfrm>
          <a:prstGeom prst="rect">
            <a:avLst/>
          </a:prstGeom>
        </p:spPr>
      </p:pic>
      <p:sp>
        <p:nvSpPr>
          <p:cNvPr id="17" name="TextBox 16">
            <a:extLst>
              <a:ext uri="{FF2B5EF4-FFF2-40B4-BE49-F238E27FC236}">
                <a16:creationId xmlns:a16="http://schemas.microsoft.com/office/drawing/2014/main" id="{04400EC8-33C7-414F-8011-698C2839E948}"/>
              </a:ext>
            </a:extLst>
          </p:cNvPr>
          <p:cNvSpPr txBox="1"/>
          <p:nvPr/>
        </p:nvSpPr>
        <p:spPr>
          <a:xfrm>
            <a:off x="41354" y="5868539"/>
            <a:ext cx="3602226" cy="246221"/>
          </a:xfrm>
          <a:prstGeom prst="rect">
            <a:avLst/>
          </a:prstGeom>
          <a:noFill/>
        </p:spPr>
        <p:txBody>
          <a:bodyPr wrap="square" rtlCol="0">
            <a:spAutoFit/>
          </a:bodyPr>
          <a:lstStyle/>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r>
              <a:rPr lang="fr-FR" sz="10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Huifeng</a:t>
            </a: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et al., 2020).</a:t>
            </a:r>
            <a:endParaRPr lang="fr-FR" sz="1000" baseline="30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345721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Problématiques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2" name="TextBox 11">
            <a:extLst>
              <a:ext uri="{FF2B5EF4-FFF2-40B4-BE49-F238E27FC236}">
                <a16:creationId xmlns:a16="http://schemas.microsoft.com/office/drawing/2014/main" id="{8AC37EF6-07FE-4CEE-BDD6-0DD8BF1F2C05}"/>
              </a:ext>
            </a:extLst>
          </p:cNvPr>
          <p:cNvSpPr txBox="1"/>
          <p:nvPr/>
        </p:nvSpPr>
        <p:spPr>
          <a:xfrm>
            <a:off x="610496" y="1746555"/>
            <a:ext cx="7861955" cy="4709494"/>
          </a:xfrm>
          <a:prstGeom prst="rect">
            <a:avLst/>
          </a:prstGeom>
          <a:noFill/>
        </p:spPr>
        <p:txBody>
          <a:bodyPr wrap="square" rtlCol="0">
            <a:spAutoFit/>
          </a:bodyPr>
          <a:lstStyle/>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Quels sont les nouveaux apports, en matière d’intelligence, que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vont permettre de proposer aux résidents des habitats intelligents afin d’améliorer l’assistance qui leur est requise ?</a:t>
            </a:r>
            <a:b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b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faire évoluer les architectures de maisons intelligentes pour leur permettre de mieux s’adapter aux divers types de capteurs (ambiants et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tout en garantissant un excellent niveau de fiabilité dans l’accomplissement des différents processus d’apprentissage ?</a:t>
            </a:r>
          </a:p>
          <a:p>
            <a:pPr marL="342900" indent="-342900">
              <a:lnSpc>
                <a:spcPct val="150000"/>
              </a:lnSpc>
              <a:buAutoNum type="arabicPeriod"/>
              <a:tabLst>
                <a:tab pos="344488" algn="l"/>
              </a:tabLst>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prendre en considération la diversité des composants logiciels, et plus précisément, ceux exploités par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qui composent les différents processus d’apprentissage en facilitant leur intégration, leur réutilisation ainsi que leur déploiement au sein de l’architecture ?</a:t>
            </a:r>
          </a:p>
        </p:txBody>
      </p:sp>
    </p:spTree>
    <p:extLst>
      <p:ext uri="{BB962C8B-B14F-4D97-AF65-F5344CB8AC3E}">
        <p14:creationId xmlns:p14="http://schemas.microsoft.com/office/powerpoint/2010/main" val="15911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3028167"/>
            <a:ext cx="7352523" cy="801666"/>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Les habitats intelligents existants</a:t>
            </a:r>
            <a:endParaRPr lang="fr-FR" sz="3600" i="1" dirty="0">
              <a:solidFill>
                <a:schemeClr val="bg1"/>
              </a:solidFill>
              <a:latin typeface="Helvetica" panose="020B0604020202020204" pitchFamily="34" charset="0"/>
              <a:cs typeface="Helvetica" panose="020B0604020202020204" pitchFamily="34" charset="0"/>
              <a:sym typeface="Wingdings"/>
            </a:endParaRP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976518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Les habitats intelligents existants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5B365DB-B152-492D-AA80-8736B16304F6}"/>
              </a:ext>
            </a:extLst>
          </p:cNvPr>
          <p:cNvSpPr txBox="1"/>
          <p:nvPr/>
        </p:nvSpPr>
        <p:spPr>
          <a:xfrm>
            <a:off x="432416" y="1946189"/>
            <a:ext cx="8502052"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nombreux habitats intelligents qui appliquent le modèle de Roy et al. (2013) ont été développés selon des visions différentes sans harmonisation des architectures et des technologies.</a:t>
            </a:r>
          </a:p>
        </p:txBody>
      </p:sp>
      <p:sp>
        <p:nvSpPr>
          <p:cNvPr id="2" name="Rectangle 1">
            <a:extLst>
              <a:ext uri="{FF2B5EF4-FFF2-40B4-BE49-F238E27FC236}">
                <a16:creationId xmlns:a16="http://schemas.microsoft.com/office/drawing/2014/main" id="{BF7AF961-EEDD-4ECB-B906-7347A98D0330}"/>
              </a:ext>
            </a:extLst>
          </p:cNvPr>
          <p:cNvSpPr/>
          <p:nvPr/>
        </p:nvSpPr>
        <p:spPr>
          <a:xfrm>
            <a:off x="585219" y="4181733"/>
            <a:ext cx="1736469" cy="1642777"/>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LIARA</a:t>
            </a:r>
          </a:p>
          <a:p>
            <a:pPr algn="ctr"/>
            <a:r>
              <a:rPr lang="en-US" dirty="0"/>
              <a:t>&amp;</a:t>
            </a:r>
            <a:br>
              <a:rPr lang="en-US" dirty="0"/>
            </a:br>
            <a:r>
              <a:rPr lang="en-US" dirty="0"/>
              <a:t>DOMUS</a:t>
            </a:r>
            <a:endParaRPr lang="fr-FR" dirty="0"/>
          </a:p>
        </p:txBody>
      </p:sp>
      <p:sp>
        <p:nvSpPr>
          <p:cNvPr id="9" name="Rectangle 8">
            <a:extLst>
              <a:ext uri="{FF2B5EF4-FFF2-40B4-BE49-F238E27FC236}">
                <a16:creationId xmlns:a16="http://schemas.microsoft.com/office/drawing/2014/main" id="{0976267E-4633-417A-806F-ECC0577CFAA0}"/>
              </a:ext>
            </a:extLst>
          </p:cNvPr>
          <p:cNvSpPr/>
          <p:nvPr/>
        </p:nvSpPr>
        <p:spPr>
          <a:xfrm>
            <a:off x="2738785" y="4181732"/>
            <a:ext cx="1736469" cy="1642777"/>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Gator-Tech</a:t>
            </a:r>
            <a:br>
              <a:rPr lang="en-US" dirty="0"/>
            </a:br>
            <a:r>
              <a:rPr lang="en-US" dirty="0"/>
              <a:t>&amp;</a:t>
            </a:r>
          </a:p>
          <a:p>
            <a:pPr algn="ctr"/>
            <a:r>
              <a:rPr lang="en-US" dirty="0"/>
              <a:t>Amiqual4Home</a:t>
            </a:r>
            <a:endParaRPr lang="fr-FR" dirty="0"/>
          </a:p>
        </p:txBody>
      </p:sp>
      <p:sp>
        <p:nvSpPr>
          <p:cNvPr id="10" name="Rectangle 9">
            <a:extLst>
              <a:ext uri="{FF2B5EF4-FFF2-40B4-BE49-F238E27FC236}">
                <a16:creationId xmlns:a16="http://schemas.microsoft.com/office/drawing/2014/main" id="{0051532C-42E1-4965-AF2F-BEAF4613AF7C}"/>
              </a:ext>
            </a:extLst>
          </p:cNvPr>
          <p:cNvSpPr/>
          <p:nvPr/>
        </p:nvSpPr>
        <p:spPr>
          <a:xfrm>
            <a:off x="4892351" y="4165517"/>
            <a:ext cx="1736469" cy="1642777"/>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CASAS</a:t>
            </a:r>
            <a:endParaRPr lang="fr-FR" dirty="0"/>
          </a:p>
        </p:txBody>
      </p:sp>
      <p:sp>
        <p:nvSpPr>
          <p:cNvPr id="3" name="Rectangle 2">
            <a:extLst>
              <a:ext uri="{FF2B5EF4-FFF2-40B4-BE49-F238E27FC236}">
                <a16:creationId xmlns:a16="http://schemas.microsoft.com/office/drawing/2014/main" id="{A8AD723A-8B51-4442-97A8-C147260E8B00}"/>
              </a:ext>
            </a:extLst>
          </p:cNvPr>
          <p:cNvSpPr/>
          <p:nvPr/>
        </p:nvSpPr>
        <p:spPr>
          <a:xfrm>
            <a:off x="617408" y="5863271"/>
            <a:ext cx="1542409" cy="400110"/>
          </a:xfrm>
          <a:prstGeom prst="rect">
            <a:avLst/>
          </a:prstGeom>
        </p:spPr>
        <p:txBody>
          <a:bodyPr wrap="none">
            <a:spAutoFit/>
          </a:bodyPr>
          <a:lstStyle/>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(Bouchard </a:t>
            </a:r>
            <a:r>
              <a:rPr lang="fr-FR" sz="1000" i="1"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2014 ; </a:t>
            </a:r>
          </a:p>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Giroux </a:t>
            </a:r>
            <a:r>
              <a:rPr lang="fr-FR" sz="1000" i="1"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2009)</a:t>
            </a:r>
          </a:p>
        </p:txBody>
      </p:sp>
      <p:sp>
        <p:nvSpPr>
          <p:cNvPr id="12" name="Rectangle 11">
            <a:extLst>
              <a:ext uri="{FF2B5EF4-FFF2-40B4-BE49-F238E27FC236}">
                <a16:creationId xmlns:a16="http://schemas.microsoft.com/office/drawing/2014/main" id="{919072E3-A003-4FB9-8081-84363FCA2684}"/>
              </a:ext>
            </a:extLst>
          </p:cNvPr>
          <p:cNvSpPr/>
          <p:nvPr/>
        </p:nvSpPr>
        <p:spPr>
          <a:xfrm>
            <a:off x="2910162" y="5837939"/>
            <a:ext cx="1289134" cy="400110"/>
          </a:xfrm>
          <a:prstGeom prst="rect">
            <a:avLst/>
          </a:prstGeom>
        </p:spPr>
        <p:txBody>
          <a:bodyPr wrap="none">
            <a:spAutoFit/>
          </a:bodyPr>
          <a:lstStyle/>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a:t>
            </a:r>
            <a:r>
              <a:rPr lang="fr-FR" sz="1000" dirty="0" err="1">
                <a:solidFill>
                  <a:schemeClr val="tx1">
                    <a:lumMod val="65000"/>
                    <a:lumOff val="35000"/>
                  </a:schemeClr>
                </a:solidFill>
                <a:latin typeface="Helvetica" panose="020B0604020202020204" pitchFamily="34" charset="0"/>
                <a:cs typeface="Helvetica" panose="020B0604020202020204" pitchFamily="34" charset="0"/>
              </a:rPr>
              <a:t>Helal</a:t>
            </a:r>
            <a:r>
              <a:rPr lang="fr-FR" sz="1000" dirty="0">
                <a:solidFill>
                  <a:schemeClr val="tx1">
                    <a:lumMod val="65000"/>
                    <a:lumOff val="35000"/>
                  </a:schemeClr>
                </a:solidFill>
                <a:latin typeface="Helvetica" panose="020B0604020202020204" pitchFamily="34" charset="0"/>
                <a:cs typeface="Helvetica" panose="020B0604020202020204" pitchFamily="34" charset="0"/>
              </a:rPr>
              <a:t> </a:t>
            </a:r>
            <a:r>
              <a:rPr lang="fr-FR" sz="1000" i="1"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2005 ; </a:t>
            </a:r>
          </a:p>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Lago </a:t>
            </a:r>
            <a:r>
              <a:rPr lang="fr-FR" sz="1000" i="1" u="sng"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2017)</a:t>
            </a:r>
          </a:p>
        </p:txBody>
      </p:sp>
      <p:sp>
        <p:nvSpPr>
          <p:cNvPr id="13" name="Rectangle 12">
            <a:extLst>
              <a:ext uri="{FF2B5EF4-FFF2-40B4-BE49-F238E27FC236}">
                <a16:creationId xmlns:a16="http://schemas.microsoft.com/office/drawing/2014/main" id="{F9853835-69A5-4F7B-A392-2BD6E4BA8591}"/>
              </a:ext>
            </a:extLst>
          </p:cNvPr>
          <p:cNvSpPr/>
          <p:nvPr/>
        </p:nvSpPr>
        <p:spPr>
          <a:xfrm>
            <a:off x="5144070" y="5821724"/>
            <a:ext cx="1233030" cy="246221"/>
          </a:xfrm>
          <a:prstGeom prst="rect">
            <a:avLst/>
          </a:prstGeom>
        </p:spPr>
        <p:txBody>
          <a:bodyPr wrap="none">
            <a:spAutoFit/>
          </a:bodyPr>
          <a:lstStyle/>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(Cook </a:t>
            </a:r>
            <a:r>
              <a:rPr lang="fr-FR" sz="1000" i="1"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2013)</a:t>
            </a:r>
          </a:p>
        </p:txBody>
      </p:sp>
      <p:sp>
        <p:nvSpPr>
          <p:cNvPr id="14" name="Rectangle 13">
            <a:extLst>
              <a:ext uri="{FF2B5EF4-FFF2-40B4-BE49-F238E27FC236}">
                <a16:creationId xmlns:a16="http://schemas.microsoft.com/office/drawing/2014/main" id="{2F80D23F-8C3A-40A1-BCE2-38F7608E5A8A}"/>
              </a:ext>
            </a:extLst>
          </p:cNvPr>
          <p:cNvSpPr/>
          <p:nvPr/>
        </p:nvSpPr>
        <p:spPr>
          <a:xfrm>
            <a:off x="7045916" y="4165517"/>
            <a:ext cx="1736469" cy="1642777"/>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Transducteurs</a:t>
            </a:r>
          </a:p>
          <a:p>
            <a:pPr algn="ctr"/>
            <a:r>
              <a:rPr lang="fr-CA" dirty="0"/>
              <a:t>Intelligents</a:t>
            </a:r>
          </a:p>
          <a:p>
            <a:pPr algn="ctr"/>
            <a:r>
              <a:rPr lang="fr-CA" dirty="0"/>
              <a:t>Distribués</a:t>
            </a:r>
          </a:p>
        </p:txBody>
      </p:sp>
      <p:sp>
        <p:nvSpPr>
          <p:cNvPr id="15" name="Rectangle 14">
            <a:extLst>
              <a:ext uri="{FF2B5EF4-FFF2-40B4-BE49-F238E27FC236}">
                <a16:creationId xmlns:a16="http://schemas.microsoft.com/office/drawing/2014/main" id="{466358DD-37C6-4F8B-8DB0-FC0131EE82C5}"/>
              </a:ext>
            </a:extLst>
          </p:cNvPr>
          <p:cNvSpPr/>
          <p:nvPr/>
        </p:nvSpPr>
        <p:spPr>
          <a:xfrm>
            <a:off x="7184623" y="5821724"/>
            <a:ext cx="1459054" cy="246221"/>
          </a:xfrm>
          <a:prstGeom prst="rect">
            <a:avLst/>
          </a:prstGeom>
        </p:spPr>
        <p:txBody>
          <a:bodyPr wrap="none">
            <a:spAutoFit/>
          </a:bodyPr>
          <a:lstStyle/>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a:t>
            </a:r>
            <a:r>
              <a:rPr lang="fr-FR" sz="1000" dirty="0" err="1">
                <a:solidFill>
                  <a:schemeClr val="tx1">
                    <a:lumMod val="65000"/>
                    <a:lumOff val="35000"/>
                  </a:schemeClr>
                </a:solidFill>
                <a:latin typeface="Helvetica" panose="020B0604020202020204" pitchFamily="34" charset="0"/>
                <a:cs typeface="Helvetica" panose="020B0604020202020204" pitchFamily="34" charset="0"/>
              </a:rPr>
              <a:t>Plantevin</a:t>
            </a:r>
            <a:r>
              <a:rPr lang="fr-FR" sz="1000" dirty="0">
                <a:solidFill>
                  <a:schemeClr val="tx1">
                    <a:lumMod val="65000"/>
                    <a:lumOff val="35000"/>
                  </a:schemeClr>
                </a:solidFill>
                <a:latin typeface="Helvetica" panose="020B0604020202020204" pitchFamily="34" charset="0"/>
                <a:cs typeface="Helvetica" panose="020B0604020202020204" pitchFamily="34" charset="0"/>
              </a:rPr>
              <a:t> </a:t>
            </a:r>
            <a:r>
              <a:rPr lang="fr-FR" sz="1000" i="1"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2018)</a:t>
            </a:r>
          </a:p>
        </p:txBody>
      </p:sp>
      <p:cxnSp>
        <p:nvCxnSpPr>
          <p:cNvPr id="7" name="Straight Arrow Connector 6">
            <a:extLst>
              <a:ext uri="{FF2B5EF4-FFF2-40B4-BE49-F238E27FC236}">
                <a16:creationId xmlns:a16="http://schemas.microsoft.com/office/drawing/2014/main" id="{91C1A778-4020-4CF5-BC12-289724E80254}"/>
              </a:ext>
            </a:extLst>
          </p:cNvPr>
          <p:cNvCxnSpPr>
            <a:cxnSpLocks/>
          </p:cNvCxnSpPr>
          <p:nvPr/>
        </p:nvCxnSpPr>
        <p:spPr>
          <a:xfrm flipH="1">
            <a:off x="1451549" y="3846195"/>
            <a:ext cx="3871" cy="335537"/>
          </a:xfrm>
          <a:prstGeom prst="straightConnector1">
            <a:avLst/>
          </a:prstGeom>
          <a:ln w="28575">
            <a:solidFill>
              <a:srgbClr val="2F71D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C6C0F0-B5FB-42AE-9D00-A6DBDD5E41EA}"/>
              </a:ext>
            </a:extLst>
          </p:cNvPr>
          <p:cNvCxnSpPr>
            <a:cxnSpLocks/>
          </p:cNvCxnSpPr>
          <p:nvPr/>
        </p:nvCxnSpPr>
        <p:spPr>
          <a:xfrm flipV="1">
            <a:off x="1438275" y="3857625"/>
            <a:ext cx="6490335" cy="1"/>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2253BA7-B5E1-4574-8BA4-EA3416FC88FE}"/>
              </a:ext>
            </a:extLst>
          </p:cNvPr>
          <p:cNvCxnSpPr>
            <a:cxnSpLocks/>
            <a:endCxn id="14" idx="0"/>
          </p:cNvCxnSpPr>
          <p:nvPr/>
        </p:nvCxnSpPr>
        <p:spPr>
          <a:xfrm>
            <a:off x="7914151" y="3857624"/>
            <a:ext cx="0" cy="307893"/>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0464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Les habitats intelligents existants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5B365DB-B152-492D-AA80-8736B16304F6}"/>
              </a:ext>
            </a:extLst>
          </p:cNvPr>
          <p:cNvSpPr txBox="1"/>
          <p:nvPr/>
        </p:nvSpPr>
        <p:spPr>
          <a:xfrm>
            <a:off x="390739" y="1528807"/>
            <a:ext cx="8502052" cy="5592557"/>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architectures centralisées ou partiellement centralisées</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elles admettent un ou plusieurs points de défaillances</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problèmes de fiabilité</a:t>
            </a:r>
          </a:p>
          <a:p>
            <a:pPr marL="742950" lvl="1" indent="-285750">
              <a:lnSpc>
                <a:spcPct val="150000"/>
              </a:lnSpc>
              <a:buFont typeface="Wingdings" panose="05000000000000000000" pitchFamily="2" charset="2"/>
              <a:buChar char="à"/>
            </a:pPr>
            <a:endParaRPr lang="fr-FR" sz="105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souffrent de problèmes d’évolutivité</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contraintes d’environnement pour le déploiement de nouveaux composants logiciels</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contraintes technologiques pour l’ajout de nouveaux capteurs</a:t>
            </a:r>
          </a:p>
          <a:p>
            <a:pPr marL="742950" lvl="1" indent="-285750">
              <a:lnSpc>
                <a:spcPct val="150000"/>
              </a:lnSpc>
              <a:buFont typeface="Wingdings" panose="05000000000000000000" pitchFamily="2" charset="2"/>
              <a:buChar char="à"/>
            </a:pPr>
            <a:endParaRPr lang="fr-FR" sz="105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transducteurs intelligents distribués</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l’intelligence est déportée d’un serveur central vers les capteurs et effecteurs</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premiers pas vers une architecture plus fiable</a:t>
            </a:r>
          </a:p>
          <a:p>
            <a:pPr marL="285750" indent="-285750">
              <a:lnSpc>
                <a:spcPct val="150000"/>
              </a:lnSpc>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768486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Le processus d’apprentissage pour reconnaître des activités</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839593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07" y="2556145"/>
            <a:ext cx="8870786" cy="2495717"/>
          </a:xfrm>
          <a:prstGeom prst="rect">
            <a:avLst/>
          </a:prstGeom>
        </p:spPr>
      </p:pic>
      <p:cxnSp>
        <p:nvCxnSpPr>
          <p:cNvPr id="3" name="Straight Connector 2">
            <a:extLst>
              <a:ext uri="{FF2B5EF4-FFF2-40B4-BE49-F238E27FC236}">
                <a16:creationId xmlns:a16="http://schemas.microsoft.com/office/drawing/2014/main" id="{D7D2975B-F9B4-4278-9069-561859EC265D}"/>
              </a:ext>
            </a:extLst>
          </p:cNvPr>
          <p:cNvCxnSpPr/>
          <p:nvPr/>
        </p:nvCxnSpPr>
        <p:spPr>
          <a:xfrm>
            <a:off x="1124465" y="2891481"/>
            <a:ext cx="7882928" cy="0"/>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41AAD87-BB2E-4199-82BA-2E5C32FA8B27}"/>
              </a:ext>
            </a:extLst>
          </p:cNvPr>
          <p:cNvCxnSpPr>
            <a:cxnSpLocks/>
          </p:cNvCxnSpPr>
          <p:nvPr/>
        </p:nvCxnSpPr>
        <p:spPr>
          <a:xfrm flipV="1">
            <a:off x="9007393" y="2891481"/>
            <a:ext cx="0" cy="2570205"/>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0303FF-B2FD-4057-B521-24D1E0FE1A11}"/>
              </a:ext>
            </a:extLst>
          </p:cNvPr>
          <p:cNvCxnSpPr>
            <a:cxnSpLocks/>
          </p:cNvCxnSpPr>
          <p:nvPr/>
        </p:nvCxnSpPr>
        <p:spPr>
          <a:xfrm>
            <a:off x="5857103" y="5461686"/>
            <a:ext cx="3150290" cy="1"/>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4E0111B-C2F7-4BF6-98A0-47D164E6EC0D}"/>
              </a:ext>
            </a:extLst>
          </p:cNvPr>
          <p:cNvCxnSpPr>
            <a:cxnSpLocks/>
          </p:cNvCxnSpPr>
          <p:nvPr/>
        </p:nvCxnSpPr>
        <p:spPr>
          <a:xfrm flipV="1">
            <a:off x="5857103" y="4114800"/>
            <a:ext cx="0" cy="1346886"/>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3BE0AA8-902E-4D69-962C-658BE9CA2E63}"/>
              </a:ext>
            </a:extLst>
          </p:cNvPr>
          <p:cNvCxnSpPr>
            <a:cxnSpLocks/>
          </p:cNvCxnSpPr>
          <p:nvPr/>
        </p:nvCxnSpPr>
        <p:spPr>
          <a:xfrm>
            <a:off x="1124465" y="4114800"/>
            <a:ext cx="4732638" cy="1"/>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651D610-3A65-4202-9227-6488DE98EFBE}"/>
              </a:ext>
            </a:extLst>
          </p:cNvPr>
          <p:cNvCxnSpPr>
            <a:cxnSpLocks/>
          </p:cNvCxnSpPr>
          <p:nvPr/>
        </p:nvCxnSpPr>
        <p:spPr>
          <a:xfrm flipV="1">
            <a:off x="1124465" y="2891482"/>
            <a:ext cx="0" cy="1223318"/>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4668F81-3512-42C5-A515-BB26998C7DCC}"/>
              </a:ext>
            </a:extLst>
          </p:cNvPr>
          <p:cNvSpPr txBox="1"/>
          <p:nvPr/>
        </p:nvSpPr>
        <p:spPr>
          <a:xfrm>
            <a:off x="3091696" y="2346737"/>
            <a:ext cx="4340552" cy="456535"/>
          </a:xfrm>
          <a:prstGeom prst="rect">
            <a:avLst/>
          </a:prstGeom>
          <a:noFill/>
        </p:spPr>
        <p:txBody>
          <a:bodyPr wrap="square" rtlCol="0">
            <a:spAutoFit/>
          </a:bodyPr>
          <a:lstStyle/>
          <a:p>
            <a:pPr algn="ctr">
              <a:lnSpc>
                <a:spcPct val="150000"/>
              </a:lnSpc>
            </a:pPr>
            <a:r>
              <a:rPr lang="fr-CA" b="1" dirty="0">
                <a:solidFill>
                  <a:srgbClr val="2F71D1"/>
                </a:solidFill>
                <a:latin typeface="Helvetica" panose="020B0604020202020204" pitchFamily="34" charset="0"/>
                <a:cs typeface="Helvetica" panose="020B0604020202020204" pitchFamily="34" charset="0"/>
                <a:sym typeface="Wingdings" panose="05000000000000000000" pitchFamily="2" charset="2"/>
              </a:rPr>
              <a:t>préparation des données</a:t>
            </a:r>
            <a:endParaRPr lang="fr-CA"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3892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1144178"/>
            <a:ext cx="7352523" cy="4569643"/>
          </a:xfrm>
        </p:spPr>
        <p:txBody>
          <a:bodyPr>
            <a:normAutofit fontScale="85000" lnSpcReduction="20000"/>
          </a:bodyPr>
          <a:lstStyle/>
          <a:p>
            <a:pPr marL="457200" indent="-457200" algn="just">
              <a:lnSpc>
                <a:spcPct val="200000"/>
              </a:lnSpc>
              <a:spcBef>
                <a:spcPts val="0"/>
              </a:spcBef>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Introduction</a:t>
            </a:r>
          </a:p>
          <a:p>
            <a:pPr marL="457200" indent="-457200" algn="just">
              <a:lnSpc>
                <a:spcPct val="200000"/>
              </a:lnSpc>
              <a:spcBef>
                <a:spcPts val="0"/>
              </a:spcBef>
              <a:buFont typeface="Arial" panose="020B0604020202020204" pitchFamily="34" charset="0"/>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État de l’art</a:t>
            </a:r>
          </a:p>
          <a:p>
            <a:pPr lvl="1" algn="just">
              <a:lnSpc>
                <a:spcPct val="110000"/>
              </a:lnSpc>
              <a:spcBef>
                <a:spcPts val="600"/>
              </a:spcBef>
              <a:spcAft>
                <a:spcPts val="600"/>
              </a:spcAft>
            </a:pPr>
            <a:r>
              <a:rPr lang="fr-FR" sz="1900" dirty="0">
                <a:solidFill>
                  <a:schemeClr val="bg1"/>
                </a:solidFill>
                <a:latin typeface="Helvetica" panose="020B0604020202020204" pitchFamily="34" charset="0"/>
                <a:cs typeface="Helvetica" panose="020B0604020202020204" pitchFamily="34" charset="0"/>
                <a:sym typeface="Wingdings"/>
              </a:rPr>
              <a:t>Les habitats intelligents existants</a:t>
            </a:r>
            <a:endParaRPr lang="fr-FR" sz="1900" i="1" dirty="0">
              <a:solidFill>
                <a:schemeClr val="bg1"/>
              </a:solidFill>
              <a:latin typeface="Helvetica" panose="020B0604020202020204" pitchFamily="34" charset="0"/>
              <a:cs typeface="Helvetica" panose="020B0604020202020204" pitchFamily="34" charset="0"/>
              <a:sym typeface="Wingdings"/>
            </a:endParaRPr>
          </a:p>
          <a:p>
            <a:pPr lvl="1" algn="just">
              <a:lnSpc>
                <a:spcPct val="110000"/>
              </a:lnSpc>
              <a:spcBef>
                <a:spcPts val="600"/>
              </a:spcBef>
              <a:spcAft>
                <a:spcPts val="600"/>
              </a:spcAft>
            </a:pPr>
            <a:r>
              <a:rPr lang="fr-FR" sz="1900" dirty="0">
                <a:solidFill>
                  <a:schemeClr val="bg1"/>
                </a:solidFill>
                <a:latin typeface="Helvetica" panose="020B0604020202020204" pitchFamily="34" charset="0"/>
                <a:cs typeface="Helvetica" panose="020B0604020202020204" pitchFamily="34" charset="0"/>
                <a:sym typeface="Wingdings"/>
              </a:rPr>
              <a:t>Le processus d’apprentissage pour reconnaître des activités</a:t>
            </a:r>
          </a:p>
          <a:p>
            <a:pPr lvl="1" algn="just">
              <a:lnSpc>
                <a:spcPct val="110000"/>
              </a:lnSpc>
              <a:spcBef>
                <a:spcPts val="600"/>
              </a:spcBef>
              <a:spcAft>
                <a:spcPts val="600"/>
              </a:spcAft>
            </a:pPr>
            <a:r>
              <a:rPr lang="fr-FR" sz="1900" dirty="0">
                <a:solidFill>
                  <a:schemeClr val="bg1"/>
                </a:solidFill>
                <a:latin typeface="Helvetica" panose="020B0604020202020204" pitchFamily="34" charset="0"/>
                <a:cs typeface="Helvetica" panose="020B0604020202020204" pitchFamily="34" charset="0"/>
                <a:sym typeface="Wingdings"/>
              </a:rPr>
              <a:t>Les </a:t>
            </a:r>
            <a:r>
              <a:rPr lang="fr-FR" sz="1900" i="1" dirty="0">
                <a:solidFill>
                  <a:schemeClr val="bg1"/>
                </a:solidFill>
                <a:latin typeface="Helvetica" panose="020B0604020202020204" pitchFamily="34" charset="0"/>
                <a:cs typeface="Helvetica" panose="020B0604020202020204" pitchFamily="34" charset="0"/>
                <a:sym typeface="Wingdings"/>
              </a:rPr>
              <a:t>ateliers</a:t>
            </a:r>
            <a:r>
              <a:rPr lang="fr-FR" sz="1900" dirty="0">
                <a:solidFill>
                  <a:schemeClr val="bg1"/>
                </a:solidFill>
                <a:latin typeface="Helvetica" panose="020B0604020202020204" pitchFamily="34" charset="0"/>
                <a:cs typeface="Helvetica" panose="020B0604020202020204" pitchFamily="34" charset="0"/>
                <a:sym typeface="Wingdings"/>
              </a:rPr>
              <a:t> pour l’apprentissage machine</a:t>
            </a:r>
          </a:p>
          <a:p>
            <a:pPr lvl="1" algn="just">
              <a:lnSpc>
                <a:spcPct val="110000"/>
              </a:lnSpc>
              <a:spcBef>
                <a:spcPts val="600"/>
              </a:spcBef>
              <a:spcAft>
                <a:spcPts val="600"/>
              </a:spcAft>
            </a:pPr>
            <a:r>
              <a:rPr lang="fr-FR" sz="1900" dirty="0">
                <a:solidFill>
                  <a:schemeClr val="bg1"/>
                </a:solidFill>
                <a:latin typeface="Helvetica" panose="020B0604020202020204" pitchFamily="34" charset="0"/>
                <a:cs typeface="Helvetica" panose="020B0604020202020204" pitchFamily="34" charset="0"/>
                <a:sym typeface="Wingdings"/>
              </a:rPr>
              <a:t>Les </a:t>
            </a:r>
            <a:r>
              <a:rPr lang="fr-FR" sz="1900" i="1" dirty="0" err="1">
                <a:solidFill>
                  <a:schemeClr val="bg1"/>
                </a:solidFill>
                <a:latin typeface="Helvetica" panose="020B0604020202020204" pitchFamily="34" charset="0"/>
                <a:cs typeface="Helvetica" panose="020B0604020202020204" pitchFamily="34" charset="0"/>
                <a:sym typeface="Wingdings"/>
              </a:rPr>
              <a:t>wearable</a:t>
            </a:r>
            <a:r>
              <a:rPr lang="fr-FR" sz="1900" i="1" dirty="0">
                <a:solidFill>
                  <a:schemeClr val="bg1"/>
                </a:solidFill>
                <a:latin typeface="Helvetica" panose="020B0604020202020204" pitchFamily="34" charset="0"/>
                <a:cs typeface="Helvetica" panose="020B0604020202020204" pitchFamily="34" charset="0"/>
                <a:sym typeface="Wingdings"/>
              </a:rPr>
              <a:t> </a:t>
            </a:r>
            <a:r>
              <a:rPr lang="fr-FR" sz="1900" i="1" dirty="0" err="1">
                <a:solidFill>
                  <a:schemeClr val="bg1"/>
                </a:solidFill>
                <a:latin typeface="Helvetica" panose="020B0604020202020204" pitchFamily="34" charset="0"/>
                <a:cs typeface="Helvetica" panose="020B0604020202020204" pitchFamily="34" charset="0"/>
                <a:sym typeface="Wingdings"/>
              </a:rPr>
              <a:t>devices</a:t>
            </a:r>
            <a:endParaRPr lang="fr-FR" sz="1900" dirty="0">
              <a:solidFill>
                <a:schemeClr val="bg1"/>
              </a:solidFill>
              <a:latin typeface="Helvetica" panose="020B0604020202020204" pitchFamily="34" charset="0"/>
              <a:cs typeface="Helvetica" panose="020B0604020202020204" pitchFamily="34" charset="0"/>
              <a:sym typeface="Wingdings"/>
            </a:endParaRPr>
          </a:p>
          <a:p>
            <a:pPr marL="457200" indent="-457200" algn="just">
              <a:lnSpc>
                <a:spcPct val="200000"/>
              </a:lnSpc>
              <a:spcBef>
                <a:spcPts val="0"/>
              </a:spcBef>
              <a:buFont typeface="Arial" panose="020B0604020202020204" pitchFamily="34" charset="0"/>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La reconnaissance des types de sols</a:t>
            </a:r>
            <a:endParaRPr lang="fr-FR" sz="2100" b="1" i="1" dirty="0">
              <a:solidFill>
                <a:schemeClr val="bg1"/>
              </a:solidFill>
              <a:latin typeface="Helvetica" panose="020B0604020202020204" pitchFamily="34" charset="0"/>
              <a:cs typeface="Helvetica" panose="020B0604020202020204" pitchFamily="34" charset="0"/>
              <a:sym typeface="Wingdings"/>
            </a:endParaRPr>
          </a:p>
          <a:p>
            <a:pPr marL="457200" indent="-457200" algn="just">
              <a:lnSpc>
                <a:spcPct val="200000"/>
              </a:lnSpc>
              <a:spcBef>
                <a:spcPts val="0"/>
              </a:spcBef>
              <a:buFont typeface="Arial" panose="020B0604020202020204" pitchFamily="34" charset="0"/>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Une architecture d’habitat intelligent distribuée</a:t>
            </a:r>
          </a:p>
          <a:p>
            <a:pPr marL="457200" indent="-457200" algn="just">
              <a:lnSpc>
                <a:spcPct val="200000"/>
              </a:lnSpc>
              <a:spcBef>
                <a:spcPts val="0"/>
              </a:spcBef>
              <a:buFont typeface="Arial" panose="020B0604020202020204" pitchFamily="34" charset="0"/>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LE2ML : un outil modulaire pour l’apprentissage machine</a:t>
            </a:r>
          </a:p>
          <a:p>
            <a:pPr marL="457200" indent="-457200" algn="just">
              <a:lnSpc>
                <a:spcPct val="200000"/>
              </a:lnSpc>
              <a:spcBef>
                <a:spcPts val="0"/>
              </a:spcBef>
              <a:buFont typeface="Arial" panose="020B0604020202020204" pitchFamily="34" charset="0"/>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Conclusion</a:t>
            </a:r>
          </a:p>
        </p:txBody>
      </p:sp>
    </p:spTree>
    <p:extLst>
      <p:ext uri="{BB962C8B-B14F-4D97-AF65-F5344CB8AC3E}">
        <p14:creationId xmlns:p14="http://schemas.microsoft.com/office/powerpoint/2010/main" val="355240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07" y="2556145"/>
            <a:ext cx="8870786" cy="2495717"/>
          </a:xfrm>
          <a:prstGeom prst="rect">
            <a:avLst/>
          </a:prstGeom>
        </p:spPr>
      </p:pic>
      <p:sp>
        <p:nvSpPr>
          <p:cNvPr id="2" name="Rectangle 1">
            <a:extLst>
              <a:ext uri="{FF2B5EF4-FFF2-40B4-BE49-F238E27FC236}">
                <a16:creationId xmlns:a16="http://schemas.microsoft.com/office/drawing/2014/main" id="{8032B18F-F528-4BB3-A029-8A5C2FBADFF7}"/>
              </a:ext>
            </a:extLst>
          </p:cNvPr>
          <p:cNvSpPr/>
          <p:nvPr/>
        </p:nvSpPr>
        <p:spPr>
          <a:xfrm>
            <a:off x="1300899" y="4119513"/>
            <a:ext cx="4666268" cy="1093509"/>
          </a:xfrm>
          <a:prstGeom prst="rect">
            <a:avLst/>
          </a:prstGeom>
          <a:noFill/>
          <a:ln w="3810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1BCD9A88-9357-433D-AF44-A9AC18726FF2}"/>
              </a:ext>
            </a:extLst>
          </p:cNvPr>
          <p:cNvSpPr/>
          <p:nvPr/>
        </p:nvSpPr>
        <p:spPr>
          <a:xfrm>
            <a:off x="4804736" y="4901809"/>
            <a:ext cx="345232" cy="669431"/>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AF4C4B8E-FFF2-4662-84E4-774E748E96E0}"/>
              </a:ext>
            </a:extLst>
          </p:cNvPr>
          <p:cNvSpPr txBox="1"/>
          <p:nvPr/>
        </p:nvSpPr>
        <p:spPr>
          <a:xfrm>
            <a:off x="2807076" y="5571240"/>
            <a:ext cx="4340552" cy="872034"/>
          </a:xfrm>
          <a:prstGeom prst="rect">
            <a:avLst/>
          </a:prstGeom>
          <a:noFill/>
        </p:spPr>
        <p:txBody>
          <a:bodyPr wrap="square" rtlCol="0">
            <a:spAutoFit/>
          </a:bodyPr>
          <a:lstStyle/>
          <a:p>
            <a:pPr>
              <a:lnSpc>
                <a:spcPct val="150000"/>
              </a:lnSpc>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modèles d’apprentissage</a:t>
            </a:r>
          </a:p>
          <a:p>
            <a:pPr>
              <a:lnSpc>
                <a:spcPct val="150000"/>
              </a:lnSpc>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prédictions (reconnaissance)</a:t>
            </a:r>
            <a:endParaRPr lang="fr-FR"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042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algorithmes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66373C71-5479-4B92-AC51-9449CA06FE6F}"/>
              </a:ext>
            </a:extLst>
          </p:cNvPr>
          <p:cNvSpPr/>
          <p:nvPr/>
        </p:nvSpPr>
        <p:spPr>
          <a:xfrm>
            <a:off x="1011554" y="3351085"/>
            <a:ext cx="7120890" cy="2916903"/>
          </a:xfrm>
          <a:prstGeom prst="rect">
            <a:avLst/>
          </a:prstGeom>
          <a:noFill/>
          <a:ln w="28575">
            <a:solidFill>
              <a:srgbClr val="2F71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C57FEFF8-65AD-4BD3-B112-E8505605581F}"/>
              </a:ext>
            </a:extLst>
          </p:cNvPr>
          <p:cNvSpPr/>
          <p:nvPr/>
        </p:nvSpPr>
        <p:spPr>
          <a:xfrm>
            <a:off x="1011555" y="1949682"/>
            <a:ext cx="7120890" cy="914400"/>
          </a:xfrm>
          <a:prstGeom prst="rect">
            <a:avLst/>
          </a:prstGeom>
          <a:noFill/>
          <a:ln w="28575">
            <a:solidFill>
              <a:srgbClr val="2F71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B652A5E4-1A0F-454C-8A8E-2ED1116C7B25}"/>
              </a:ext>
            </a:extLst>
          </p:cNvPr>
          <p:cNvSpPr txBox="1"/>
          <p:nvPr/>
        </p:nvSpPr>
        <p:spPr>
          <a:xfrm>
            <a:off x="855559" y="1572317"/>
            <a:ext cx="2520101" cy="375552"/>
          </a:xfrm>
          <a:prstGeom prst="rect">
            <a:avLst/>
          </a:prstGeom>
          <a:noFill/>
        </p:spPr>
        <p:txBody>
          <a:bodyPr wrap="square" rtlCol="0">
            <a:spAutoFit/>
          </a:bodyPr>
          <a:lstStyle/>
          <a:p>
            <a:pPr algn="ctr">
              <a:lnSpc>
                <a:spcPct val="150000"/>
              </a:lnSpc>
            </a:pP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approches probabilistes</a:t>
            </a:r>
            <a:endParaRPr lang="fr-FR" sz="1400" b="1" dirty="0">
              <a:solidFill>
                <a:srgbClr val="2F71D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63330F60-9A97-4A4B-9042-13E84EA4F6FD}"/>
              </a:ext>
            </a:extLst>
          </p:cNvPr>
          <p:cNvSpPr txBox="1"/>
          <p:nvPr/>
        </p:nvSpPr>
        <p:spPr>
          <a:xfrm>
            <a:off x="855559" y="2960142"/>
            <a:ext cx="3018857" cy="375552"/>
          </a:xfrm>
          <a:prstGeom prst="rect">
            <a:avLst/>
          </a:prstGeom>
          <a:noFill/>
        </p:spPr>
        <p:txBody>
          <a:bodyPr wrap="square" rtlCol="0">
            <a:spAutoFit/>
          </a:bodyPr>
          <a:lstStyle/>
          <a:p>
            <a:pPr algn="ctr">
              <a:lnSpc>
                <a:spcPct val="150000"/>
              </a:lnSpc>
            </a:pP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approches forage de données</a:t>
            </a:r>
            <a:endParaRPr lang="fr-FR" sz="1400" b="1" dirty="0">
              <a:solidFill>
                <a:srgbClr val="2F71D1"/>
              </a:solidFill>
              <a:latin typeface="Helvetica" panose="020B0604020202020204" pitchFamily="34" charset="0"/>
              <a:cs typeface="Helvetica" panose="020B0604020202020204" pitchFamily="34" charset="0"/>
            </a:endParaRPr>
          </a:p>
        </p:txBody>
      </p:sp>
      <p:sp>
        <p:nvSpPr>
          <p:cNvPr id="17" name="Rectangle 16">
            <a:extLst>
              <a:ext uri="{FF2B5EF4-FFF2-40B4-BE49-F238E27FC236}">
                <a16:creationId xmlns:a16="http://schemas.microsoft.com/office/drawing/2014/main" id="{CE7F3E92-5113-4763-990A-588E984258F7}"/>
              </a:ext>
            </a:extLst>
          </p:cNvPr>
          <p:cNvSpPr/>
          <p:nvPr/>
        </p:nvSpPr>
        <p:spPr>
          <a:xfrm>
            <a:off x="1929409" y="2022910"/>
            <a:ext cx="807005"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Réseaux Bayésiens</a:t>
            </a:r>
          </a:p>
        </p:txBody>
      </p:sp>
      <p:sp>
        <p:nvSpPr>
          <p:cNvPr id="18" name="Rectangle 17">
            <a:extLst>
              <a:ext uri="{FF2B5EF4-FFF2-40B4-BE49-F238E27FC236}">
                <a16:creationId xmlns:a16="http://schemas.microsoft.com/office/drawing/2014/main" id="{77CB5EFF-74A7-4A34-BA2B-EDB2468549E8}"/>
              </a:ext>
            </a:extLst>
          </p:cNvPr>
          <p:cNvSpPr/>
          <p:nvPr/>
        </p:nvSpPr>
        <p:spPr>
          <a:xfrm>
            <a:off x="3994096" y="2022910"/>
            <a:ext cx="1155805"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Modèles de Markov Cachés (HMM)</a:t>
            </a:r>
          </a:p>
        </p:txBody>
      </p:sp>
      <p:sp>
        <p:nvSpPr>
          <p:cNvPr id="19" name="Rectangle 18">
            <a:extLst>
              <a:ext uri="{FF2B5EF4-FFF2-40B4-BE49-F238E27FC236}">
                <a16:creationId xmlns:a16="http://schemas.microsoft.com/office/drawing/2014/main" id="{9A4D01F7-939F-4EC9-832C-D34BCFAE11EC}"/>
              </a:ext>
            </a:extLst>
          </p:cNvPr>
          <p:cNvSpPr/>
          <p:nvPr/>
        </p:nvSpPr>
        <p:spPr>
          <a:xfrm>
            <a:off x="6091483" y="2030342"/>
            <a:ext cx="1395167"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Champs Aléatoires Conditionnels</a:t>
            </a:r>
          </a:p>
          <a:p>
            <a:pPr algn="ctr"/>
            <a:r>
              <a:rPr lang="fr-FR" sz="1200" b="1" dirty="0"/>
              <a:t>(</a:t>
            </a:r>
            <a:r>
              <a:rPr lang="fr-FR" sz="1200" b="1" dirty="0" err="1"/>
              <a:t>CRFs</a:t>
            </a:r>
            <a:r>
              <a:rPr lang="fr-FR" sz="1200" b="1" dirty="0"/>
              <a:t>)</a:t>
            </a:r>
          </a:p>
        </p:txBody>
      </p:sp>
      <p:sp>
        <p:nvSpPr>
          <p:cNvPr id="20" name="Rectangle 19">
            <a:extLst>
              <a:ext uri="{FF2B5EF4-FFF2-40B4-BE49-F238E27FC236}">
                <a16:creationId xmlns:a16="http://schemas.microsoft.com/office/drawing/2014/main" id="{9DA82C96-536A-40AD-A2DE-C3DC5C37EE03}"/>
              </a:ext>
            </a:extLst>
          </p:cNvPr>
          <p:cNvSpPr/>
          <p:nvPr/>
        </p:nvSpPr>
        <p:spPr>
          <a:xfrm>
            <a:off x="1588021" y="3724642"/>
            <a:ext cx="1151719" cy="435937"/>
          </a:xfrm>
          <a:prstGeom prst="rect">
            <a:avLst/>
          </a:prstGeom>
          <a:solidFill>
            <a:srgbClr val="2F71D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Arbres de décision</a:t>
            </a:r>
          </a:p>
        </p:txBody>
      </p:sp>
      <p:sp>
        <p:nvSpPr>
          <p:cNvPr id="22" name="Rectangle 21">
            <a:extLst>
              <a:ext uri="{FF2B5EF4-FFF2-40B4-BE49-F238E27FC236}">
                <a16:creationId xmlns:a16="http://schemas.microsoft.com/office/drawing/2014/main" id="{8E0872B4-8817-4AD6-B3D4-63218B6B1172}"/>
              </a:ext>
            </a:extLst>
          </p:cNvPr>
          <p:cNvSpPr/>
          <p:nvPr/>
        </p:nvSpPr>
        <p:spPr>
          <a:xfrm>
            <a:off x="1591347" y="4160579"/>
            <a:ext cx="1148394" cy="487003"/>
          </a:xfrm>
          <a:prstGeom prst="rect">
            <a:avLst/>
          </a:prstGeom>
          <a:solidFill>
            <a:schemeClr val="bg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I</a:t>
            </a:r>
            <a:r>
              <a:rPr lang="fr-FR" sz="1200" b="1" dirty="0">
                <a:solidFill>
                  <a:schemeClr val="tx1">
                    <a:lumMod val="65000"/>
                    <a:lumOff val="35000"/>
                  </a:schemeClr>
                </a:solidFill>
              </a:rPr>
              <a:t>D3</a:t>
            </a:r>
          </a:p>
        </p:txBody>
      </p:sp>
      <p:sp>
        <p:nvSpPr>
          <p:cNvPr id="23" name="Rectangle 22">
            <a:extLst>
              <a:ext uri="{FF2B5EF4-FFF2-40B4-BE49-F238E27FC236}">
                <a16:creationId xmlns:a16="http://schemas.microsoft.com/office/drawing/2014/main" id="{4969AB06-D43C-4995-A086-3C36E051FA7D}"/>
              </a:ext>
            </a:extLst>
          </p:cNvPr>
          <p:cNvSpPr/>
          <p:nvPr/>
        </p:nvSpPr>
        <p:spPr>
          <a:xfrm>
            <a:off x="1591346" y="4647582"/>
            <a:ext cx="1148394" cy="487003"/>
          </a:xfrm>
          <a:prstGeom prst="rect">
            <a:avLst/>
          </a:prstGeom>
          <a:solidFill>
            <a:schemeClr val="bg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C4.5</a:t>
            </a:r>
            <a:endParaRPr lang="fr-FR" sz="1200" b="1" dirty="0">
              <a:solidFill>
                <a:schemeClr val="tx1">
                  <a:lumMod val="65000"/>
                  <a:lumOff val="35000"/>
                </a:schemeClr>
              </a:solidFill>
            </a:endParaRPr>
          </a:p>
        </p:txBody>
      </p:sp>
      <p:sp>
        <p:nvSpPr>
          <p:cNvPr id="25" name="Rectangle 24">
            <a:extLst>
              <a:ext uri="{FF2B5EF4-FFF2-40B4-BE49-F238E27FC236}">
                <a16:creationId xmlns:a16="http://schemas.microsoft.com/office/drawing/2014/main" id="{1F6A988D-D925-4371-98C6-363BEE802684}"/>
              </a:ext>
            </a:extLst>
          </p:cNvPr>
          <p:cNvSpPr/>
          <p:nvPr/>
        </p:nvSpPr>
        <p:spPr>
          <a:xfrm>
            <a:off x="4541474" y="3724642"/>
            <a:ext cx="1151719" cy="435937"/>
          </a:xfrm>
          <a:prstGeom prst="rect">
            <a:avLst/>
          </a:prstGeom>
          <a:solidFill>
            <a:srgbClr val="2F71D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Clustering</a:t>
            </a:r>
          </a:p>
        </p:txBody>
      </p:sp>
      <p:sp>
        <p:nvSpPr>
          <p:cNvPr id="26" name="Rectangle 25">
            <a:extLst>
              <a:ext uri="{FF2B5EF4-FFF2-40B4-BE49-F238E27FC236}">
                <a16:creationId xmlns:a16="http://schemas.microsoft.com/office/drawing/2014/main" id="{4EADDA39-6931-438E-B0E6-E5BA7CE54810}"/>
              </a:ext>
            </a:extLst>
          </p:cNvPr>
          <p:cNvSpPr/>
          <p:nvPr/>
        </p:nvSpPr>
        <p:spPr>
          <a:xfrm>
            <a:off x="4544800" y="4160579"/>
            <a:ext cx="1148394" cy="487003"/>
          </a:xfrm>
          <a:prstGeom prst="rect">
            <a:avLst/>
          </a:prstGeom>
          <a:solidFill>
            <a:schemeClr val="bg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k-</a:t>
            </a:r>
            <a:r>
              <a:rPr lang="en-US" sz="1200" b="1" dirty="0" err="1">
                <a:solidFill>
                  <a:schemeClr val="tx1">
                    <a:lumMod val="65000"/>
                    <a:lumOff val="35000"/>
                  </a:schemeClr>
                </a:solidFill>
              </a:rPr>
              <a:t>moyennes</a:t>
            </a:r>
            <a:endParaRPr lang="fr-FR" sz="1200" b="1" dirty="0">
              <a:solidFill>
                <a:schemeClr val="tx1">
                  <a:lumMod val="65000"/>
                  <a:lumOff val="35000"/>
                </a:schemeClr>
              </a:solidFill>
            </a:endParaRPr>
          </a:p>
        </p:txBody>
      </p:sp>
      <p:sp>
        <p:nvSpPr>
          <p:cNvPr id="31" name="Rectangle 30">
            <a:extLst>
              <a:ext uri="{FF2B5EF4-FFF2-40B4-BE49-F238E27FC236}">
                <a16:creationId xmlns:a16="http://schemas.microsoft.com/office/drawing/2014/main" id="{34507D99-107C-45C0-A92B-35053D1E5C75}"/>
              </a:ext>
            </a:extLst>
          </p:cNvPr>
          <p:cNvSpPr/>
          <p:nvPr/>
        </p:nvSpPr>
        <p:spPr>
          <a:xfrm>
            <a:off x="3110374" y="3724642"/>
            <a:ext cx="1151719" cy="952377"/>
          </a:xfrm>
          <a:prstGeom prst="rect">
            <a:avLst/>
          </a:prstGeom>
          <a:solidFill>
            <a:srgbClr val="2F71D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Machines à Vecteurs de Support (</a:t>
            </a:r>
            <a:r>
              <a:rPr lang="fr-FR" sz="1200" b="1" dirty="0" err="1"/>
              <a:t>SVMs</a:t>
            </a:r>
            <a:r>
              <a:rPr lang="fr-FR" sz="1200" b="1" dirty="0"/>
              <a:t>)</a:t>
            </a:r>
          </a:p>
        </p:txBody>
      </p:sp>
      <p:sp>
        <p:nvSpPr>
          <p:cNvPr id="32" name="Rectangle 31">
            <a:extLst>
              <a:ext uri="{FF2B5EF4-FFF2-40B4-BE49-F238E27FC236}">
                <a16:creationId xmlns:a16="http://schemas.microsoft.com/office/drawing/2014/main" id="{7222ABBF-D4EA-469F-8F7A-FCD5B33FF0DD}"/>
              </a:ext>
            </a:extLst>
          </p:cNvPr>
          <p:cNvSpPr/>
          <p:nvPr/>
        </p:nvSpPr>
        <p:spPr>
          <a:xfrm>
            <a:off x="6078736" y="3724642"/>
            <a:ext cx="1618518" cy="922940"/>
          </a:xfrm>
          <a:prstGeom prst="rect">
            <a:avLst/>
          </a:prstGeom>
          <a:solidFill>
            <a:srgbClr val="2F71D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Réseaux de Neurones Artificiels (ANN)</a:t>
            </a:r>
          </a:p>
          <a:p>
            <a:pPr algn="ctr"/>
            <a:r>
              <a:rPr lang="fr-FR" sz="1200" b="1" dirty="0"/>
              <a:t>+</a:t>
            </a:r>
            <a:br>
              <a:rPr lang="fr-FR" sz="1200" b="1" dirty="0"/>
            </a:br>
            <a:r>
              <a:rPr lang="fr-FR" sz="1200" b="1" dirty="0"/>
              <a:t>Apprentissage profond</a:t>
            </a:r>
          </a:p>
        </p:txBody>
      </p:sp>
      <p:sp>
        <p:nvSpPr>
          <p:cNvPr id="21" name="Rectangle 20">
            <a:extLst>
              <a:ext uri="{FF2B5EF4-FFF2-40B4-BE49-F238E27FC236}">
                <a16:creationId xmlns:a16="http://schemas.microsoft.com/office/drawing/2014/main" id="{A3EBE104-BBE8-4289-8360-4F39BB10CEE0}"/>
              </a:ext>
            </a:extLst>
          </p:cNvPr>
          <p:cNvSpPr/>
          <p:nvPr/>
        </p:nvSpPr>
        <p:spPr>
          <a:xfrm>
            <a:off x="1598181" y="5129306"/>
            <a:ext cx="1148393" cy="487003"/>
          </a:xfrm>
          <a:prstGeom prst="rect">
            <a:avLst/>
          </a:prstGeom>
          <a:solidFill>
            <a:schemeClr val="bg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lumMod val="65000"/>
                    <a:lumOff val="35000"/>
                  </a:schemeClr>
                </a:solidFill>
              </a:rPr>
              <a:t>Forêt</a:t>
            </a:r>
            <a:r>
              <a:rPr lang="en-US" sz="1200" b="1" dirty="0">
                <a:solidFill>
                  <a:schemeClr val="tx1">
                    <a:lumMod val="65000"/>
                    <a:lumOff val="35000"/>
                  </a:schemeClr>
                </a:solidFill>
              </a:rPr>
              <a:t> </a:t>
            </a:r>
            <a:r>
              <a:rPr lang="en-US" sz="1200" b="1" dirty="0" err="1">
                <a:solidFill>
                  <a:schemeClr val="tx1">
                    <a:lumMod val="65000"/>
                    <a:lumOff val="35000"/>
                  </a:schemeClr>
                </a:solidFill>
              </a:rPr>
              <a:t>d’arbres</a:t>
            </a:r>
            <a:r>
              <a:rPr lang="en-US" sz="1200" b="1" dirty="0">
                <a:solidFill>
                  <a:schemeClr val="tx1">
                    <a:lumMod val="65000"/>
                    <a:lumOff val="35000"/>
                  </a:schemeClr>
                </a:solidFill>
              </a:rPr>
              <a:t> </a:t>
            </a:r>
            <a:r>
              <a:rPr lang="en-US" sz="1200" b="1" dirty="0" err="1">
                <a:solidFill>
                  <a:schemeClr val="tx1">
                    <a:lumMod val="65000"/>
                    <a:lumOff val="35000"/>
                  </a:schemeClr>
                </a:solidFill>
              </a:rPr>
              <a:t>décisionnels</a:t>
            </a:r>
            <a:endParaRPr lang="fr-FR" sz="1200" b="1" dirty="0">
              <a:solidFill>
                <a:schemeClr val="tx1">
                  <a:lumMod val="65000"/>
                  <a:lumOff val="35000"/>
                </a:schemeClr>
              </a:solidFill>
            </a:endParaRPr>
          </a:p>
        </p:txBody>
      </p:sp>
      <p:sp>
        <p:nvSpPr>
          <p:cNvPr id="24" name="Rectangle 23">
            <a:extLst>
              <a:ext uri="{FF2B5EF4-FFF2-40B4-BE49-F238E27FC236}">
                <a16:creationId xmlns:a16="http://schemas.microsoft.com/office/drawing/2014/main" id="{4CB8A47F-2ADD-46A9-AA22-2748A76F4CD2}"/>
              </a:ext>
            </a:extLst>
          </p:cNvPr>
          <p:cNvSpPr/>
          <p:nvPr/>
        </p:nvSpPr>
        <p:spPr>
          <a:xfrm>
            <a:off x="3110374" y="4833842"/>
            <a:ext cx="1151719" cy="812341"/>
          </a:xfrm>
          <a:prstGeom prst="rect">
            <a:avLst/>
          </a:prstGeom>
          <a:solidFill>
            <a:srgbClr val="2F71D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k plus proches voisins</a:t>
            </a:r>
          </a:p>
        </p:txBody>
      </p:sp>
    </p:spTree>
    <p:extLst>
      <p:ext uri="{BB962C8B-B14F-4D97-AF65-F5344CB8AC3E}">
        <p14:creationId xmlns:p14="http://schemas.microsoft.com/office/powerpoint/2010/main" val="2070286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07" y="2556145"/>
            <a:ext cx="8870786" cy="2495717"/>
          </a:xfrm>
          <a:prstGeom prst="rect">
            <a:avLst/>
          </a:prstGeom>
        </p:spPr>
      </p:pic>
      <p:sp>
        <p:nvSpPr>
          <p:cNvPr id="2" name="Rectangle 1">
            <a:extLst>
              <a:ext uri="{FF2B5EF4-FFF2-40B4-BE49-F238E27FC236}">
                <a16:creationId xmlns:a16="http://schemas.microsoft.com/office/drawing/2014/main" id="{8032B18F-F528-4BB3-A029-8A5C2FBADFF7}"/>
              </a:ext>
            </a:extLst>
          </p:cNvPr>
          <p:cNvSpPr/>
          <p:nvPr/>
        </p:nvSpPr>
        <p:spPr>
          <a:xfrm>
            <a:off x="1219200" y="2893925"/>
            <a:ext cx="7834365" cy="2319097"/>
          </a:xfrm>
          <a:prstGeom prst="rect">
            <a:avLst/>
          </a:prstGeom>
          <a:noFill/>
          <a:ln w="38100">
            <a:solidFill>
              <a:srgbClr val="2F71D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C7201B-EAC7-483E-BAE5-ABB859395D7D}"/>
              </a:ext>
            </a:extLst>
          </p:cNvPr>
          <p:cNvSpPr txBox="1"/>
          <p:nvPr/>
        </p:nvSpPr>
        <p:spPr>
          <a:xfrm>
            <a:off x="2401724" y="5666421"/>
            <a:ext cx="4340552" cy="456535"/>
          </a:xfrm>
          <a:prstGeom prst="rect">
            <a:avLst/>
          </a:prstGeom>
          <a:noFill/>
        </p:spPr>
        <p:txBody>
          <a:bodyPr wrap="square" rtlCol="0">
            <a:spAutoFit/>
          </a:bodyPr>
          <a:lstStyle/>
          <a:p>
            <a:pPr algn="ctr">
              <a:lnSpc>
                <a:spcPct val="150000"/>
              </a:lnSpc>
            </a:pP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ateliers</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d’apprentissage machine</a:t>
            </a:r>
            <a:endParaRPr lang="fr-FR" b="1" dirty="0">
              <a:solidFill>
                <a:srgbClr val="2F71D1"/>
              </a:solidFill>
              <a:latin typeface="Helvetica" panose="020B0604020202020204" pitchFamily="34" charset="0"/>
              <a:cs typeface="Helvetica" panose="020B0604020202020204" pitchFamily="34" charset="0"/>
            </a:endParaRPr>
          </a:p>
        </p:txBody>
      </p:sp>
      <p:sp>
        <p:nvSpPr>
          <p:cNvPr id="12" name="Arrow: Down 11">
            <a:extLst>
              <a:ext uri="{FF2B5EF4-FFF2-40B4-BE49-F238E27FC236}">
                <a16:creationId xmlns:a16="http://schemas.microsoft.com/office/drawing/2014/main" id="{3E95DA37-EB34-4F7C-B192-F88678D54BC3}"/>
              </a:ext>
            </a:extLst>
          </p:cNvPr>
          <p:cNvSpPr/>
          <p:nvPr/>
        </p:nvSpPr>
        <p:spPr>
          <a:xfrm>
            <a:off x="4399384" y="5288811"/>
            <a:ext cx="345232" cy="456535"/>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95704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rPr>
              <a:t>Les ateliers d’apprentissage machine</a:t>
            </a: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1571281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ateliers d’apprentissage machine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B6B1DB79-5A70-4A75-80E8-E9F56661D355}"/>
              </a:ext>
            </a:extLst>
          </p:cNvPr>
          <p:cNvSpPr txBox="1"/>
          <p:nvPr/>
        </p:nvSpPr>
        <p:spPr>
          <a:xfrm>
            <a:off x="331427" y="1807962"/>
            <a:ext cx="8481145" cy="3908762"/>
          </a:xfrm>
          <a:prstGeom prst="rect">
            <a:avLst/>
          </a:prstGeom>
          <a:noFill/>
          <a:ln>
            <a:noFill/>
          </a:ln>
        </p:spPr>
        <p:txBody>
          <a:bodyPr wrap="square" rtlCol="0">
            <a:spAutoFit/>
          </a:bodyPr>
          <a:lstStyle/>
          <a:p>
            <a:pPr marL="285750" indent="-2857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3 outils les plus connus et les plus utilisés dans la littérature </a:t>
            </a:r>
          </a:p>
          <a:p>
            <a:pPr marL="742950" lvl="1" indent="-285750">
              <a:spcBef>
                <a:spcPts val="600"/>
              </a:spcBef>
              <a:spcAft>
                <a:spcPts val="6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WEKA</a:t>
            </a:r>
            <a:r>
              <a:rPr lang="fr-FR" sz="1600" b="1"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100" b="1"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(Holmes et al., 1994) </a:t>
            </a:r>
          </a:p>
          <a:p>
            <a:pPr marL="742950" lvl="1" indent="-285750">
              <a:spcAft>
                <a:spcPts val="6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RAPIDMINER</a:t>
            </a:r>
            <a:r>
              <a:rPr lang="fr-FR" sz="1600" b="1"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100" b="1"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r>
              <a:rPr lang="fr-FR" sz="1100" b="1"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Ritthoo</a:t>
            </a:r>
            <a:r>
              <a:rPr lang="fr-FR" sz="1100" b="1"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et al., 2004)</a:t>
            </a:r>
          </a:p>
          <a:p>
            <a:pPr marL="742950" lvl="1" indent="-285750">
              <a:spcAft>
                <a:spcPts val="6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Orange</a:t>
            </a:r>
            <a:r>
              <a:rPr lang="fr-FR" sz="1600" b="1"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100" b="1"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r>
              <a:rPr lang="fr-FR" sz="1100" b="1"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Demšar</a:t>
            </a:r>
            <a:r>
              <a:rPr lang="fr-FR" sz="1100" b="1"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et al., 2004)</a:t>
            </a:r>
          </a:p>
          <a:p>
            <a:pPr marL="285750" indent="-285750">
              <a:buFont typeface="Wingdings" panose="05000000000000000000" pitchFamily="2" charset="2"/>
              <a:buChar char="à"/>
            </a:pPr>
            <a:endPar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a:p>
            <a:pPr marL="171450" indent="-1714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outils extensibles (module additionnels)</a:t>
            </a:r>
          </a:p>
          <a:p>
            <a:pPr marL="628650" lvl="1" indent="-1714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dépendance à l’outil</a:t>
            </a:r>
          </a:p>
          <a:p>
            <a:pPr marL="628650" lvl="1" indent="-171450">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plus ou moins adaptés pour des applications expérimentales</a:t>
            </a:r>
          </a:p>
          <a:p>
            <a:pPr marL="171450" indent="-171450">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pas adaptés dans le contexte d’une architecture distribuée</a:t>
            </a:r>
          </a:p>
          <a:p>
            <a:pPr marL="171450" indent="-171450">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nécessitent beaucoup de ressources pour fonctionner (CPU et RAM)</a:t>
            </a:r>
          </a:p>
        </p:txBody>
      </p:sp>
    </p:spTree>
    <p:extLst>
      <p:ext uri="{BB962C8B-B14F-4D97-AF65-F5344CB8AC3E}">
        <p14:creationId xmlns:p14="http://schemas.microsoft.com/office/powerpoint/2010/main" val="610321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3028167"/>
            <a:ext cx="7352523" cy="801666"/>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Les </a:t>
            </a:r>
            <a:r>
              <a:rPr lang="fr-FR" sz="3600" i="1" dirty="0" err="1">
                <a:solidFill>
                  <a:schemeClr val="bg1"/>
                </a:solidFill>
                <a:latin typeface="Helvetica" panose="020B0604020202020204" pitchFamily="34" charset="0"/>
                <a:cs typeface="Helvetica" panose="020B0604020202020204" pitchFamily="34" charset="0"/>
                <a:sym typeface="Wingdings"/>
              </a:rPr>
              <a:t>wearable</a:t>
            </a:r>
            <a:r>
              <a:rPr lang="fr-FR" sz="3600" i="1" dirty="0">
                <a:solidFill>
                  <a:schemeClr val="bg1"/>
                </a:solidFill>
                <a:latin typeface="Helvetica" panose="020B0604020202020204" pitchFamily="34" charset="0"/>
                <a:cs typeface="Helvetica" panose="020B0604020202020204" pitchFamily="34" charset="0"/>
                <a:sym typeface="Wingdings"/>
              </a:rPr>
              <a:t> </a:t>
            </a:r>
            <a:r>
              <a:rPr lang="fr-FR" sz="3600" i="1" dirty="0" err="1">
                <a:solidFill>
                  <a:schemeClr val="bg1"/>
                </a:solidFill>
                <a:latin typeface="Helvetica" panose="020B0604020202020204" pitchFamily="34" charset="0"/>
                <a:cs typeface="Helvetica" panose="020B0604020202020204" pitchFamily="34" charset="0"/>
                <a:sym typeface="Wingdings"/>
              </a:rPr>
              <a:t>devices</a:t>
            </a:r>
            <a:endParaRPr lang="fr-FR" sz="3600" dirty="0">
              <a:solidFill>
                <a:schemeClr val="bg1"/>
              </a:solidFill>
              <a:latin typeface="Helvetica" panose="020B0604020202020204" pitchFamily="34" charset="0"/>
              <a:cs typeface="Helvetica" panose="020B0604020202020204" pitchFamily="34" charset="0"/>
              <a:sym typeface="Wingdings"/>
            </a:endParaRP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3727158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différents capteurs (</a:t>
            </a:r>
            <a:r>
              <a:rPr lang="fr-FR" sz="2800" i="1" dirty="0" err="1">
                <a:solidFill>
                  <a:schemeClr val="bg1"/>
                </a:solidFill>
                <a:latin typeface="Helvetica" panose="020B0604020202020204" pitchFamily="34" charset="0"/>
                <a:cs typeface="Helvetica" panose="020B0604020202020204" pitchFamily="34" charset="0"/>
              </a:rPr>
              <a:t>wearable</a:t>
            </a:r>
            <a:r>
              <a:rPr lang="fr-FR" sz="2800" dirty="0">
                <a:solidFill>
                  <a:schemeClr val="bg1"/>
                </a:solidFill>
                <a:latin typeface="Helvetica" panose="020B0604020202020204" pitchFamily="34" charset="0"/>
                <a:cs typeface="Helvetica" panose="020B0604020202020204" pitchFamily="34" charset="0"/>
              </a:rPr>
              <a:t>)</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390739" y="2386723"/>
            <a:ext cx="7331239" cy="2293448"/>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centrales inertielles (IMU) </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accéléromètres, gyroscopes, magnétomètres</a:t>
            </a:r>
          </a:p>
          <a:p>
            <a:pPr marL="742950" lvl="1" indent="-285750">
              <a:lnSpc>
                <a:spcPct val="150000"/>
              </a:lnSpc>
              <a:spcAft>
                <a:spcPts val="1200"/>
              </a:spcAft>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capteurs physiologiques</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ECG, PPG, EMG, glycémie, SPO</a:t>
            </a:r>
            <a:r>
              <a:rPr lang="fr-FR" sz="1600" baseline="-25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2</a:t>
            </a:r>
          </a:p>
        </p:txBody>
      </p:sp>
    </p:spTree>
    <p:extLst>
      <p:ext uri="{BB962C8B-B14F-4D97-AF65-F5344CB8AC3E}">
        <p14:creationId xmlns:p14="http://schemas.microsoft.com/office/powerpoint/2010/main" val="184312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communication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390739" y="1683187"/>
            <a:ext cx="7331239" cy="4872937"/>
          </a:xfrm>
          <a:prstGeom prst="rect">
            <a:avLst/>
          </a:prstGeom>
          <a:noFill/>
        </p:spPr>
        <p:txBody>
          <a:bodyPr wrap="square" rtlCol="0">
            <a:spAutoFit/>
          </a:bodyPr>
          <a:lstStyle/>
          <a:p>
            <a:pPr marL="285750" indent="-285750">
              <a:spcAft>
                <a:spcPts val="1200"/>
              </a:spcAft>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t>
            </a:r>
            <a:r>
              <a:rPr lang="fr-FR"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wearable</a:t>
            </a:r>
            <a:r>
              <a:rPr lang="fr-FR"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devices</a:t>
            </a:r>
            <a:r>
              <a:rPr lang="fr-FR"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autonomes effectuent des traitements plus ou moins complexes :</a:t>
            </a:r>
          </a:p>
          <a:p>
            <a:pPr marL="742950" lvl="1"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 faut communiquer ces informations avec une autre entité de l’habitat intelligent (</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p.ex.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serveur d’applications)</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volume de données et la fréquence d’échantillonnage est variable en fonction des capteurs</a:t>
            </a:r>
          </a:p>
          <a:p>
            <a:pPr marL="742950" lvl="1" indent="-285750">
              <a:spcBef>
                <a:spcPts val="12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différentes technologies de communication sans-fils plus ou moins adaptées en fonction du cas d’utilisation</a:t>
            </a:r>
          </a:p>
          <a:p>
            <a:pPr marL="1200150" lvl="2" indent="-285750">
              <a:lnSpc>
                <a:spcPct val="20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couche matérielle du modèle réseau : </a:t>
            </a:r>
          </a:p>
          <a:p>
            <a:pPr marL="1657350" lvl="3" indent="-285750">
              <a:lnSpc>
                <a:spcPct val="20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Wi-Fi, BLE, </a:t>
            </a:r>
            <a:r>
              <a:rPr lang="fr-FR" sz="14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ZigBee</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NFC</a:t>
            </a:r>
          </a:p>
          <a:p>
            <a:pPr marL="1200150" lvl="2" indent="-285750">
              <a:lnSpc>
                <a:spcPct val="20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couche haute du modèle réseau : </a:t>
            </a:r>
          </a:p>
          <a:p>
            <a:pPr marL="1657350" lvl="3" indent="-285750">
              <a:lnSpc>
                <a:spcPct val="20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modèle </a:t>
            </a:r>
            <a:r>
              <a:rPr lang="fr-FR" sz="14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publish</a:t>
            </a:r>
            <a:r>
              <a:rPr lang="fr-FR" sz="14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r>
              <a:rPr lang="fr-FR" sz="14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subcribe</a:t>
            </a:r>
            <a:endParaRPr lang="fr-FR" sz="14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657350" lvl="3" indent="-285750">
              <a:lnSpc>
                <a:spcPct val="20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Services Web (SOAP, REST, </a:t>
            </a:r>
            <a:r>
              <a:rPr lang="fr-FR" sz="14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CoAP</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p:txBody>
      </p:sp>
    </p:spTree>
    <p:extLst>
      <p:ext uri="{BB962C8B-B14F-4D97-AF65-F5344CB8AC3E}">
        <p14:creationId xmlns:p14="http://schemas.microsoft.com/office/powerpoint/2010/main" val="918899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communication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2FC5F8BE-71A4-45DD-AE45-308B13B4754C}"/>
              </a:ext>
            </a:extLst>
          </p:cNvPr>
          <p:cNvSpPr txBox="1"/>
          <p:nvPr/>
        </p:nvSpPr>
        <p:spPr>
          <a:xfrm>
            <a:off x="699796" y="2269958"/>
            <a:ext cx="7815554" cy="2985433"/>
          </a:xfrm>
          <a:prstGeom prst="rect">
            <a:avLst/>
          </a:prstGeom>
          <a:noFill/>
        </p:spPr>
        <p:txBody>
          <a:bodyPr wrap="square" rtlCol="0">
            <a:spAutoFit/>
          </a:bodyPr>
          <a:lstStyle/>
          <a:p>
            <a:pPr marL="285750"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chaque technologie peut être utilisée avec les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elles admettent des caractéristiques différentes :</a:t>
            </a:r>
          </a:p>
          <a:p>
            <a:pPr marL="742950" lvl="1" indent="-285750">
              <a:spcBef>
                <a:spcPts val="6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portée, débit, consommation énergétique</a:t>
            </a:r>
          </a:p>
          <a:p>
            <a:pPr marL="285750"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des cas d’applications qui lui leur sont propres</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choix doit donc être fait rigoureusement dans la conception d’un nouveau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endPar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349270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Pour résumer…</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2567257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3028167"/>
            <a:ext cx="7352523" cy="801666"/>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Introduction</a:t>
            </a:r>
          </a:p>
        </p:txBody>
      </p:sp>
    </p:spTree>
    <p:extLst>
      <p:ext uri="{BB962C8B-B14F-4D97-AF65-F5344CB8AC3E}">
        <p14:creationId xmlns:p14="http://schemas.microsoft.com/office/powerpoint/2010/main" val="1286656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Bilan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1528807"/>
            <a:ext cx="7331239" cy="525785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des architectures d’habitats intelligents fondamentalement différentes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elles ont fait leurs preuves</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souffrent de problèmes d’évolutivité et de fiabilité</a:t>
            </a:r>
          </a:p>
          <a:p>
            <a:pPr marL="742950" lvl="1"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processus d’apprentissage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ensemble de tâches complexes</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nombreuses méthodes et différents algorithmes</a:t>
            </a:r>
          </a:p>
          <a:p>
            <a:pPr marL="285750" indent="-285750">
              <a:lnSpc>
                <a:spcPct val="150000"/>
              </a:lnSpc>
              <a:buFont typeface="Wingdings" panose="05000000000000000000" pitchFamily="2" charset="2"/>
              <a:buChar char="à"/>
            </a:pPr>
            <a:endPar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ateliers d’apprentissage machine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intermédiaires entre le matériel et le logiciel</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forte dépendance à leur contexte d’utilisation (modules)</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pas adaptés aux architectures distribuées</a:t>
            </a:r>
          </a:p>
        </p:txBody>
      </p:sp>
    </p:spTree>
    <p:extLst>
      <p:ext uri="{BB962C8B-B14F-4D97-AF65-F5344CB8AC3E}">
        <p14:creationId xmlns:p14="http://schemas.microsoft.com/office/powerpoint/2010/main" val="3368291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Bilan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906380" y="2103726"/>
            <a:ext cx="7331239" cy="276485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nouveaux capteurs qui génèrent différent types de données à des fréquences variables</a:t>
            </a:r>
          </a:p>
          <a:p>
            <a:pPr marL="285750"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large éventail de technologies de communication</a:t>
            </a:r>
          </a:p>
          <a:p>
            <a:pPr marL="285750" indent="-285750">
              <a:lnSpc>
                <a:spcPct val="150000"/>
              </a:lnSpc>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choix doit être fait en fonction du besoin lors de la conception d’un nouveau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endPar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23705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383858"/>
            <a:ext cx="7352523" cy="2090283"/>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La reconnaissance des sols : un cas d’utilisation concret des </a:t>
            </a:r>
            <a:r>
              <a:rPr lang="fr-FR" sz="3600" i="1" dirty="0" err="1">
                <a:solidFill>
                  <a:schemeClr val="bg1"/>
                </a:solidFill>
                <a:latin typeface="Helvetica" panose="020B0604020202020204" pitchFamily="34" charset="0"/>
                <a:cs typeface="Helvetica" panose="020B0604020202020204" pitchFamily="34" charset="0"/>
                <a:sym typeface="Wingdings"/>
              </a:rPr>
              <a:t>wearable</a:t>
            </a:r>
            <a:r>
              <a:rPr lang="fr-FR" sz="3600" i="1" dirty="0">
                <a:solidFill>
                  <a:schemeClr val="bg1"/>
                </a:solidFill>
                <a:latin typeface="Helvetica" panose="020B0604020202020204" pitchFamily="34" charset="0"/>
                <a:cs typeface="Helvetica" panose="020B0604020202020204" pitchFamily="34" charset="0"/>
                <a:sym typeface="Wingdings"/>
              </a:rPr>
              <a:t> </a:t>
            </a:r>
            <a:r>
              <a:rPr lang="fr-FR" sz="3600" i="1" dirty="0" err="1">
                <a:solidFill>
                  <a:schemeClr val="bg1"/>
                </a:solidFill>
                <a:latin typeface="Helvetica" panose="020B0604020202020204" pitchFamily="34" charset="0"/>
                <a:cs typeface="Helvetica" panose="020B0604020202020204" pitchFamily="34" charset="0"/>
                <a:sym typeface="Wingdings"/>
              </a:rPr>
              <a:t>devices</a:t>
            </a:r>
            <a:endParaRPr lang="fr-FR" sz="3600" i="1" dirty="0">
              <a:solidFill>
                <a:schemeClr val="bg1"/>
              </a:solidFill>
              <a:latin typeface="Helvetica" panose="020B0604020202020204" pitchFamily="34" charset="0"/>
              <a:cs typeface="Helvetica" panose="020B0604020202020204" pitchFamily="34" charset="0"/>
              <a:sym typeface="Wingdings"/>
            </a:endParaRP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3340421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reconnaissance des types de sols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906380" y="1763810"/>
            <a:ext cx="7331239" cy="1703030"/>
          </a:xfrm>
          <a:prstGeom prst="rect">
            <a:avLst/>
          </a:prstGeom>
          <a:noFill/>
        </p:spPr>
        <p:txBody>
          <a:bodyPr wrap="square" rtlCol="0">
            <a:spAutoFit/>
          </a:bodyPr>
          <a:lstStyle/>
          <a:p>
            <a:pPr lvl="1">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Est-il possible de reconnaître les différents types de sols grâce à des données inertielles produites par la démarche et un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et ce,  quel que soit l’endroit où il est placé et par qui il est porté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p:txBody>
      </p:sp>
      <p:sp>
        <p:nvSpPr>
          <p:cNvPr id="6" name="TextBox 5">
            <a:extLst>
              <a:ext uri="{FF2B5EF4-FFF2-40B4-BE49-F238E27FC236}">
                <a16:creationId xmlns:a16="http://schemas.microsoft.com/office/drawing/2014/main" id="{7588526F-7DCF-4CED-B362-04F0AC862C56}"/>
              </a:ext>
            </a:extLst>
          </p:cNvPr>
          <p:cNvSpPr txBox="1"/>
          <p:nvPr/>
        </p:nvSpPr>
        <p:spPr>
          <a:xfrm>
            <a:off x="906380" y="3718487"/>
            <a:ext cx="7331239" cy="577850"/>
          </a:xfrm>
          <a:prstGeom prst="rect">
            <a:avLst/>
          </a:prstGeom>
          <a:noFill/>
        </p:spPr>
        <p:txBody>
          <a:bodyPr wrap="square" rtlCol="0">
            <a:spAutoFit/>
          </a:bodyPr>
          <a:lstStyle/>
          <a:p>
            <a:pPr lvl="1" algn="ctr">
              <a:lnSpc>
                <a:spcPct val="150000"/>
              </a:lnSpc>
            </a:pPr>
            <a:r>
              <a:rPr lang="fr-FR" sz="2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Pourquoi faire ?</a:t>
            </a:r>
            <a:endPar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p:txBody>
      </p:sp>
      <p:sp>
        <p:nvSpPr>
          <p:cNvPr id="7" name="TextBox 6">
            <a:extLst>
              <a:ext uri="{FF2B5EF4-FFF2-40B4-BE49-F238E27FC236}">
                <a16:creationId xmlns:a16="http://schemas.microsoft.com/office/drawing/2014/main" id="{82E3DA5B-B4B3-4BB7-95E2-ACE5640A9EBB}"/>
              </a:ext>
            </a:extLst>
          </p:cNvPr>
          <p:cNvSpPr txBox="1"/>
          <p:nvPr/>
        </p:nvSpPr>
        <p:spPr>
          <a:xfrm>
            <a:off x="906380" y="4743475"/>
            <a:ext cx="7331239" cy="1441420"/>
          </a:xfrm>
          <a:prstGeom prst="rect">
            <a:avLst/>
          </a:prstGeom>
          <a:noFill/>
        </p:spPr>
        <p:txBody>
          <a:bodyPr wrap="square" rtlCol="0">
            <a:spAutoFit/>
          </a:bodyPr>
          <a:lstStyle/>
          <a:p>
            <a:pPr marL="285750" indent="-285750">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pour des personnes en perte d’autonomie ou ayant des troubles moteurs, certains sols peuvent représenter des dangers ou causer de la peur</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assistance des résidents des habitats intelligents</a:t>
            </a:r>
          </a:p>
        </p:txBody>
      </p:sp>
    </p:spTree>
    <p:extLst>
      <p:ext uri="{BB962C8B-B14F-4D97-AF65-F5344CB8AC3E}">
        <p14:creationId xmlns:p14="http://schemas.microsoft.com/office/powerpoint/2010/main" val="3168808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reconnaissance des types de sols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DE70E77-85FA-44AD-8D8A-E694D2F958FF}"/>
              </a:ext>
            </a:extLst>
          </p:cNvPr>
          <p:cNvSpPr txBox="1"/>
          <p:nvPr/>
        </p:nvSpPr>
        <p:spPr>
          <a:xfrm>
            <a:off x="390739" y="1942225"/>
            <a:ext cx="8502052" cy="368434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 majorité des travaux portent sur des méthodes développées pour être utilisées avec des robots </a:t>
            </a:r>
            <a:r>
              <a:rPr lang="fr-FR"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r>
              <a:rPr lang="en-US" sz="1100" dirty="0">
                <a:solidFill>
                  <a:schemeClr val="tx1">
                    <a:lumMod val="65000"/>
                    <a:lumOff val="35000"/>
                  </a:schemeClr>
                </a:solidFill>
                <a:latin typeface="Helvetica" panose="020B0604020202020204" pitchFamily="34" charset="0"/>
                <a:cs typeface="Helvetica" panose="020B0604020202020204" pitchFamily="34" charset="0"/>
              </a:rPr>
              <a:t>Vail and Veloso 2004 ; </a:t>
            </a:r>
            <a:r>
              <a:rPr lang="fr-CA"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Bibuli</a:t>
            </a:r>
            <a:r>
              <a:rPr lang="fr-CA"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CA" sz="11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 </a:t>
            </a:r>
            <a:r>
              <a:rPr lang="fr-CA"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2007 ; Weiss </a:t>
            </a:r>
            <a:r>
              <a:rPr lang="fr-CA" sz="11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a:t>
            </a:r>
            <a:r>
              <a:rPr lang="fr-CA"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2004)</a:t>
            </a:r>
            <a:endParaRPr lang="fr-FR"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05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spcAft>
                <a:spcPts val="6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méthode pour reconnaitre les types de sols chez l’humain </a:t>
            </a:r>
            <a:r>
              <a:rPr lang="fr-FR"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r>
              <a:rPr lang="fr-CA"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Otis </a:t>
            </a:r>
            <a:r>
              <a:rPr lang="fr-CA" sz="11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 </a:t>
            </a:r>
            <a:r>
              <a:rPr lang="fr-CA"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2016</a:t>
            </a:r>
            <a:r>
              <a:rPr lang="fr-FR"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endPar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centrale inertielle embarquée dans une chaussure</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caractéristiques fréquentielles (FFT)</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algorithme de clustering spécifique</a:t>
            </a: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de 95</a:t>
            </a:r>
            <a:r>
              <a:rPr lang="en-US"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laboratoire et 80% en conditions expérimentales à l’extérieur</a:t>
            </a:r>
          </a:p>
        </p:txBody>
      </p:sp>
    </p:spTree>
    <p:extLst>
      <p:ext uri="{BB962C8B-B14F-4D97-AF65-F5344CB8AC3E}">
        <p14:creationId xmlns:p14="http://schemas.microsoft.com/office/powerpoint/2010/main" val="1939592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Solution proposée : le </a:t>
            </a:r>
            <a:r>
              <a:rPr lang="fr-FR" sz="2800" i="1" dirty="0" err="1">
                <a:solidFill>
                  <a:schemeClr val="bg1"/>
                </a:solidFill>
                <a:latin typeface="Helvetica" panose="020B0604020202020204" pitchFamily="34" charset="0"/>
                <a:cs typeface="Helvetica" panose="020B0604020202020204" pitchFamily="34" charset="0"/>
              </a:rPr>
              <a:t>wearable</a:t>
            </a:r>
            <a:r>
              <a:rPr lang="fr-FR" sz="2800" i="1" dirty="0">
                <a:solidFill>
                  <a:schemeClr val="bg1"/>
                </a:solidFill>
                <a:latin typeface="Helvetica" panose="020B0604020202020204" pitchFamily="34" charset="0"/>
                <a:cs typeface="Helvetica" panose="020B0604020202020204" pitchFamily="34" charset="0"/>
              </a:rPr>
              <a:t> </a:t>
            </a:r>
            <a:r>
              <a:rPr lang="fr-FR" sz="2800" i="1" dirty="0" err="1">
                <a:solidFill>
                  <a:schemeClr val="bg1"/>
                </a:solidFill>
                <a:latin typeface="Helvetica" panose="020B0604020202020204" pitchFamily="34" charset="0"/>
                <a:cs typeface="Helvetica" panose="020B0604020202020204" pitchFamily="34" charset="0"/>
              </a:rPr>
              <a:t>device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74A554AF-A73A-4ACF-9329-72356C813D12}"/>
              </a:ext>
            </a:extLst>
          </p:cNvPr>
          <p:cNvGraphicFramePr>
            <a:graphicFrameLocks noChangeAspect="1"/>
          </p:cNvGraphicFramePr>
          <p:nvPr>
            <p:extLst>
              <p:ext uri="{D42A27DB-BD31-4B8C-83A1-F6EECF244321}">
                <p14:modId xmlns:p14="http://schemas.microsoft.com/office/powerpoint/2010/main" val="3015655079"/>
              </p:ext>
            </p:extLst>
          </p:nvPr>
        </p:nvGraphicFramePr>
        <p:xfrm>
          <a:off x="1408417" y="1822190"/>
          <a:ext cx="6327166" cy="2055677"/>
        </p:xfrm>
        <a:graphic>
          <a:graphicData uri="http://schemas.openxmlformats.org/presentationml/2006/ole">
            <mc:AlternateContent xmlns:mc="http://schemas.openxmlformats.org/markup-compatibility/2006">
              <mc:Choice xmlns:v="urn:schemas-microsoft-com:vml" Requires="v">
                <p:oleObj name="Acrobat Document" r:id="rId3" imgW="5394960" imgH="1752521" progId="AcroExch.Document.DC">
                  <p:embed/>
                </p:oleObj>
              </mc:Choice>
              <mc:Fallback>
                <p:oleObj name="Acrobat Document" r:id="rId3" imgW="5394960" imgH="1752521" progId="AcroExch.Document.DC">
                  <p:embed/>
                  <p:pic>
                    <p:nvPicPr>
                      <p:cNvPr id="0" name=""/>
                      <p:cNvPicPr/>
                      <p:nvPr/>
                    </p:nvPicPr>
                    <p:blipFill>
                      <a:blip r:embed="rId4"/>
                      <a:stretch>
                        <a:fillRect/>
                      </a:stretch>
                    </p:blipFill>
                    <p:spPr>
                      <a:xfrm>
                        <a:off x="1408417" y="1822190"/>
                        <a:ext cx="6327166" cy="2055677"/>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033821BB-FBBA-4211-A463-1ADEC4B9D9A2}"/>
              </a:ext>
            </a:extLst>
          </p:cNvPr>
          <p:cNvSpPr txBox="1"/>
          <p:nvPr/>
        </p:nvSpPr>
        <p:spPr>
          <a:xfrm>
            <a:off x="626679" y="4247984"/>
            <a:ext cx="8502052"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en-US" dirty="0">
                <a:solidFill>
                  <a:schemeClr val="tx1">
                    <a:lumMod val="65000"/>
                    <a:lumOff val="35000"/>
                  </a:schemeClr>
                </a:solidFill>
                <a:latin typeface="Helvetica" panose="020B0604020202020204" pitchFamily="34" charset="0"/>
                <a:cs typeface="Helvetica" panose="020B0604020202020204" pitchFamily="34" charset="0"/>
              </a:rPr>
              <a:t>Version 1 :</a:t>
            </a:r>
          </a:p>
          <a:p>
            <a:pPr marL="742950" lvl="1" indent="-285750">
              <a:lnSpc>
                <a:spcPct val="150000"/>
              </a:lnSpc>
              <a:buFont typeface="Wingdings" panose="05000000000000000000" pitchFamily="2" charset="2"/>
              <a:buChar char="à"/>
            </a:pPr>
            <a:r>
              <a:rPr lang="en-US" dirty="0">
                <a:solidFill>
                  <a:schemeClr val="tx1">
                    <a:lumMod val="65000"/>
                    <a:lumOff val="35000"/>
                  </a:schemeClr>
                </a:solidFill>
                <a:latin typeface="Helvetica" panose="020B0604020202020204" pitchFamily="34" charset="0"/>
                <a:cs typeface="Helvetica" panose="020B0604020202020204" pitchFamily="34" charset="0"/>
              </a:rPr>
              <a:t>IMU 6 axes</a:t>
            </a:r>
          </a:p>
          <a:p>
            <a:pPr marL="285750" indent="-285750">
              <a:lnSpc>
                <a:spcPct val="150000"/>
              </a:lnSpc>
              <a:buFont typeface="Wingdings" panose="05000000000000000000" pitchFamily="2" charset="2"/>
              <a:buChar char="à"/>
            </a:pPr>
            <a:r>
              <a:rPr lang="en-US" dirty="0">
                <a:solidFill>
                  <a:schemeClr val="tx1">
                    <a:lumMod val="65000"/>
                    <a:lumOff val="35000"/>
                  </a:schemeClr>
                </a:solidFill>
                <a:latin typeface="Helvetica" panose="020B0604020202020204" pitchFamily="34" charset="0"/>
                <a:cs typeface="Helvetica" panose="020B0604020202020204" pitchFamily="34" charset="0"/>
              </a:rPr>
              <a:t>Version 2 :</a:t>
            </a:r>
          </a:p>
          <a:p>
            <a:pPr marL="742950" lvl="1"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rPr>
              <a:t>IMU 9 axes + calcul des angles d’Euler</a:t>
            </a:r>
          </a:p>
          <a:p>
            <a:pPr marL="742950" lvl="1"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rPr>
              <a:t>téléphone intelligent (IMU 9 axes)	</a:t>
            </a:r>
          </a:p>
        </p:txBody>
      </p:sp>
    </p:spTree>
    <p:extLst>
      <p:ext uri="{BB962C8B-B14F-4D97-AF65-F5344CB8AC3E}">
        <p14:creationId xmlns:p14="http://schemas.microsoft.com/office/powerpoint/2010/main" val="786590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2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Solution proposée : processus d’apprentissage</a:t>
            </a:r>
            <a:endParaRPr lang="fr-FR" sz="32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Rectangle 4">
            <a:extLst>
              <a:ext uri="{FF2B5EF4-FFF2-40B4-BE49-F238E27FC236}">
                <a16:creationId xmlns:a16="http://schemas.microsoft.com/office/drawing/2014/main" id="{A2183D98-5D2F-46EA-9EEA-EEFAF3D82698}"/>
              </a:ext>
            </a:extLst>
          </p:cNvPr>
          <p:cNvSpPr/>
          <p:nvPr/>
        </p:nvSpPr>
        <p:spPr>
          <a:xfrm>
            <a:off x="466675" y="2099846"/>
            <a:ext cx="4991146" cy="2067195"/>
          </a:xfrm>
          <a:prstGeom prst="rect">
            <a:avLst/>
          </a:prstGeom>
          <a:noFill/>
          <a:ln w="28575">
            <a:solidFill>
              <a:srgbClr val="2F71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C8ABE71-CA47-459F-9AB3-841C65B83804}"/>
              </a:ext>
            </a:extLst>
          </p:cNvPr>
          <p:cNvSpPr/>
          <p:nvPr/>
        </p:nvSpPr>
        <p:spPr>
          <a:xfrm>
            <a:off x="6572251" y="1777670"/>
            <a:ext cx="1771650" cy="2737175"/>
          </a:xfrm>
          <a:prstGeom prst="rect">
            <a:avLst/>
          </a:prstGeom>
          <a:noFill/>
          <a:ln w="28575">
            <a:solidFill>
              <a:srgbClr val="2F71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Arrow: Down 6">
            <a:extLst>
              <a:ext uri="{FF2B5EF4-FFF2-40B4-BE49-F238E27FC236}">
                <a16:creationId xmlns:a16="http://schemas.microsoft.com/office/drawing/2014/main" id="{B27B2A55-3557-4886-A972-8B60F53D7973}"/>
              </a:ext>
            </a:extLst>
          </p:cNvPr>
          <p:cNvSpPr/>
          <p:nvPr/>
        </p:nvSpPr>
        <p:spPr>
          <a:xfrm rot="16200000">
            <a:off x="5848722" y="2859498"/>
            <a:ext cx="322123" cy="577058"/>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8B5C06A0-D206-4149-AD6F-7CE7AF236B9D}"/>
              </a:ext>
            </a:extLst>
          </p:cNvPr>
          <p:cNvSpPr txBox="1"/>
          <p:nvPr/>
        </p:nvSpPr>
        <p:spPr>
          <a:xfrm>
            <a:off x="5689743" y="2614604"/>
            <a:ext cx="640080" cy="369332"/>
          </a:xfrm>
          <a:prstGeom prst="rect">
            <a:avLst/>
          </a:prstGeom>
          <a:noFill/>
        </p:spPr>
        <p:txBody>
          <a:bodyPr wrap="square" rtlCol="0">
            <a:spAutoFit/>
          </a:bodyPr>
          <a:lstStyle/>
          <a:p>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FFT</a:t>
            </a:r>
          </a:p>
        </p:txBody>
      </p:sp>
      <p:sp>
        <p:nvSpPr>
          <p:cNvPr id="12" name="Rectangle 11">
            <a:extLst>
              <a:ext uri="{FF2B5EF4-FFF2-40B4-BE49-F238E27FC236}">
                <a16:creationId xmlns:a16="http://schemas.microsoft.com/office/drawing/2014/main" id="{8BA91DFF-85A7-47EA-A941-55FF316AAFDE}"/>
              </a:ext>
            </a:extLst>
          </p:cNvPr>
          <p:cNvSpPr/>
          <p:nvPr/>
        </p:nvSpPr>
        <p:spPr>
          <a:xfrm>
            <a:off x="648037" y="2281199"/>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Moyennes</a:t>
            </a:r>
          </a:p>
        </p:txBody>
      </p:sp>
      <p:sp>
        <p:nvSpPr>
          <p:cNvPr id="13" name="Rectangle 12">
            <a:extLst>
              <a:ext uri="{FF2B5EF4-FFF2-40B4-BE49-F238E27FC236}">
                <a16:creationId xmlns:a16="http://schemas.microsoft.com/office/drawing/2014/main" id="{7ECC5B1A-3D3E-4B5F-AC2F-E5B783C966B8}"/>
              </a:ext>
            </a:extLst>
          </p:cNvPr>
          <p:cNvSpPr/>
          <p:nvPr/>
        </p:nvSpPr>
        <p:spPr>
          <a:xfrm>
            <a:off x="2266303" y="2263641"/>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Écarts Types</a:t>
            </a:r>
          </a:p>
        </p:txBody>
      </p:sp>
      <p:sp>
        <p:nvSpPr>
          <p:cNvPr id="14" name="Rectangle 13">
            <a:extLst>
              <a:ext uri="{FF2B5EF4-FFF2-40B4-BE49-F238E27FC236}">
                <a16:creationId xmlns:a16="http://schemas.microsoft.com/office/drawing/2014/main" id="{E742A4E4-65B0-4308-AACB-DC21896612A0}"/>
              </a:ext>
            </a:extLst>
          </p:cNvPr>
          <p:cNvSpPr/>
          <p:nvPr/>
        </p:nvSpPr>
        <p:spPr>
          <a:xfrm>
            <a:off x="3884569" y="2281199"/>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Asymétries</a:t>
            </a:r>
          </a:p>
        </p:txBody>
      </p:sp>
      <p:sp>
        <p:nvSpPr>
          <p:cNvPr id="15" name="Rectangle 14">
            <a:extLst>
              <a:ext uri="{FF2B5EF4-FFF2-40B4-BE49-F238E27FC236}">
                <a16:creationId xmlns:a16="http://schemas.microsoft.com/office/drawing/2014/main" id="{850B4C7C-DF05-4091-BAD4-2AB031C12532}"/>
              </a:ext>
            </a:extLst>
          </p:cNvPr>
          <p:cNvSpPr/>
          <p:nvPr/>
        </p:nvSpPr>
        <p:spPr>
          <a:xfrm>
            <a:off x="648037" y="3217612"/>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Coefficients d’aplatissements</a:t>
            </a:r>
          </a:p>
        </p:txBody>
      </p:sp>
      <p:sp>
        <p:nvSpPr>
          <p:cNvPr id="16" name="Rectangle 15">
            <a:extLst>
              <a:ext uri="{FF2B5EF4-FFF2-40B4-BE49-F238E27FC236}">
                <a16:creationId xmlns:a16="http://schemas.microsoft.com/office/drawing/2014/main" id="{2719AF06-4330-4397-ACCA-8522DEA3CC1B}"/>
              </a:ext>
            </a:extLst>
          </p:cNvPr>
          <p:cNvSpPr/>
          <p:nvPr/>
        </p:nvSpPr>
        <p:spPr>
          <a:xfrm>
            <a:off x="2291623" y="3214988"/>
            <a:ext cx="1432798"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Corrélations</a:t>
            </a:r>
          </a:p>
          <a:p>
            <a:pPr algn="ctr"/>
            <a:r>
              <a:rPr lang="fr-FR" sz="1200" dirty="0"/>
              <a:t>entre les combinaisons d’axes</a:t>
            </a:r>
          </a:p>
        </p:txBody>
      </p:sp>
      <p:sp>
        <p:nvSpPr>
          <p:cNvPr id="17" name="Rectangle 16">
            <a:extLst>
              <a:ext uri="{FF2B5EF4-FFF2-40B4-BE49-F238E27FC236}">
                <a16:creationId xmlns:a16="http://schemas.microsoft.com/office/drawing/2014/main" id="{ADC7CA7B-24FE-4DF6-B6F2-436179EB9EED}"/>
              </a:ext>
            </a:extLst>
          </p:cNvPr>
          <p:cNvSpPr/>
          <p:nvPr/>
        </p:nvSpPr>
        <p:spPr>
          <a:xfrm>
            <a:off x="3888978" y="3223066"/>
            <a:ext cx="1432797"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err="1"/>
              <a:t>Zero</a:t>
            </a:r>
            <a:r>
              <a:rPr lang="fr-FR" sz="1200" i="1" dirty="0"/>
              <a:t> </a:t>
            </a:r>
            <a:r>
              <a:rPr lang="fr-FR" sz="1200" i="1" dirty="0" err="1"/>
              <a:t>Crossing</a:t>
            </a:r>
            <a:r>
              <a:rPr lang="fr-FR" sz="1200" i="1" dirty="0"/>
              <a:t> Rate</a:t>
            </a:r>
          </a:p>
        </p:txBody>
      </p:sp>
      <p:sp>
        <p:nvSpPr>
          <p:cNvPr id="18" name="TextBox 17">
            <a:extLst>
              <a:ext uri="{FF2B5EF4-FFF2-40B4-BE49-F238E27FC236}">
                <a16:creationId xmlns:a16="http://schemas.microsoft.com/office/drawing/2014/main" id="{5B274D21-F493-40F4-B81A-4667AD9FDF6A}"/>
              </a:ext>
            </a:extLst>
          </p:cNvPr>
          <p:cNvSpPr txBox="1"/>
          <p:nvPr/>
        </p:nvSpPr>
        <p:spPr>
          <a:xfrm>
            <a:off x="241190" y="1729481"/>
            <a:ext cx="1968921" cy="375552"/>
          </a:xfrm>
          <a:prstGeom prst="rect">
            <a:avLst/>
          </a:prstGeom>
          <a:noFill/>
        </p:spPr>
        <p:txBody>
          <a:bodyPr wrap="square" rtlCol="0">
            <a:spAutoFit/>
          </a:bodyPr>
          <a:lstStyle/>
          <a:p>
            <a:pPr algn="ctr">
              <a:lnSpc>
                <a:spcPct val="150000"/>
              </a:lnSpc>
            </a:pP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domaine temporel</a:t>
            </a:r>
            <a:endParaRPr lang="fr-FR" sz="1400" b="1" dirty="0">
              <a:solidFill>
                <a:srgbClr val="2F71D1"/>
              </a:solidFill>
              <a:latin typeface="Helvetica" panose="020B0604020202020204" pitchFamily="34" charset="0"/>
              <a:cs typeface="Helvetica" panose="020B0604020202020204" pitchFamily="34" charset="0"/>
            </a:endParaRPr>
          </a:p>
        </p:txBody>
      </p:sp>
      <p:sp>
        <p:nvSpPr>
          <p:cNvPr id="20" name="TextBox 19">
            <a:extLst>
              <a:ext uri="{FF2B5EF4-FFF2-40B4-BE49-F238E27FC236}">
                <a16:creationId xmlns:a16="http://schemas.microsoft.com/office/drawing/2014/main" id="{64D4B7F3-93C4-486C-9FFB-969656204AC9}"/>
              </a:ext>
            </a:extLst>
          </p:cNvPr>
          <p:cNvSpPr txBox="1"/>
          <p:nvPr/>
        </p:nvSpPr>
        <p:spPr>
          <a:xfrm>
            <a:off x="6391805" y="1427098"/>
            <a:ext cx="2080681" cy="375552"/>
          </a:xfrm>
          <a:prstGeom prst="rect">
            <a:avLst/>
          </a:prstGeom>
          <a:noFill/>
        </p:spPr>
        <p:txBody>
          <a:bodyPr wrap="square" rtlCol="0">
            <a:spAutoFit/>
          </a:bodyPr>
          <a:lstStyle/>
          <a:p>
            <a:pPr algn="ctr">
              <a:lnSpc>
                <a:spcPct val="150000"/>
              </a:lnSpc>
            </a:pP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domaine fréquentiel</a:t>
            </a:r>
            <a:endParaRPr lang="fr-FR" sz="1400" b="1" dirty="0">
              <a:solidFill>
                <a:srgbClr val="2F71D1"/>
              </a:solidFill>
              <a:latin typeface="Helvetica" panose="020B0604020202020204" pitchFamily="34" charset="0"/>
              <a:cs typeface="Helvetica" panose="020B0604020202020204" pitchFamily="34" charset="0"/>
            </a:endParaRPr>
          </a:p>
        </p:txBody>
      </p:sp>
      <p:sp>
        <p:nvSpPr>
          <p:cNvPr id="21" name="Rectangle 20">
            <a:extLst>
              <a:ext uri="{FF2B5EF4-FFF2-40B4-BE49-F238E27FC236}">
                <a16:creationId xmlns:a16="http://schemas.microsoft.com/office/drawing/2014/main" id="{B4E9594A-A410-4AFC-9655-E38CF7D12AD0}"/>
              </a:ext>
            </a:extLst>
          </p:cNvPr>
          <p:cNvSpPr/>
          <p:nvPr/>
        </p:nvSpPr>
        <p:spPr>
          <a:xfrm>
            <a:off x="6731664" y="1885527"/>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Composante</a:t>
            </a:r>
          </a:p>
          <a:p>
            <a:pPr algn="ctr"/>
            <a:r>
              <a:rPr lang="fr-FR" sz="1200" dirty="0"/>
              <a:t>continue</a:t>
            </a:r>
          </a:p>
        </p:txBody>
      </p:sp>
      <p:sp>
        <p:nvSpPr>
          <p:cNvPr id="22" name="Rectangle 21">
            <a:extLst>
              <a:ext uri="{FF2B5EF4-FFF2-40B4-BE49-F238E27FC236}">
                <a16:creationId xmlns:a16="http://schemas.microsoft.com/office/drawing/2014/main" id="{7D54DF89-AA49-4965-B73E-96B4538E56A0}"/>
              </a:ext>
            </a:extLst>
          </p:cNvPr>
          <p:cNvSpPr/>
          <p:nvPr/>
        </p:nvSpPr>
        <p:spPr>
          <a:xfrm>
            <a:off x="6731664" y="2755329"/>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Énergie </a:t>
            </a:r>
          </a:p>
          <a:p>
            <a:pPr algn="ctr"/>
            <a:r>
              <a:rPr lang="fr-FR" sz="1200" dirty="0"/>
              <a:t>spectrale</a:t>
            </a:r>
          </a:p>
        </p:txBody>
      </p:sp>
      <p:sp>
        <p:nvSpPr>
          <p:cNvPr id="23" name="Rectangle 22">
            <a:extLst>
              <a:ext uri="{FF2B5EF4-FFF2-40B4-BE49-F238E27FC236}">
                <a16:creationId xmlns:a16="http://schemas.microsoft.com/office/drawing/2014/main" id="{B9004ADD-5DF5-46C9-BB9E-12B21DF0A609}"/>
              </a:ext>
            </a:extLst>
          </p:cNvPr>
          <p:cNvSpPr/>
          <p:nvPr/>
        </p:nvSpPr>
        <p:spPr>
          <a:xfrm>
            <a:off x="6731664" y="3616074"/>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Entropie</a:t>
            </a: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A8D22612-3711-46BB-B71B-423D074D03FE}"/>
                  </a:ext>
                </a:extLst>
              </p:cNvPr>
              <p:cNvSpPr txBox="1"/>
              <p:nvPr/>
            </p:nvSpPr>
            <p:spPr>
              <a:xfrm>
                <a:off x="241190" y="4514845"/>
                <a:ext cx="8502052" cy="2237216"/>
              </a:xfrm>
              <a:prstGeom prst="rect">
                <a:avLst/>
              </a:prstGeom>
              <a:noFill/>
            </p:spPr>
            <p:txBody>
              <a:bodyPr wrap="square" rtlCol="0">
                <a:spAutoFit/>
              </a:bodyPr>
              <a:lstStyle/>
              <a:p>
                <a:pPr marL="285750" indent="-285750">
                  <a:spcAft>
                    <a:spcPts val="600"/>
                  </a:spcAft>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foret d’arbres décisionnels</a:t>
                </a:r>
              </a:p>
              <a:p>
                <a:pPr marL="742950" lvl="1" indent="-285750">
                  <a:spcAft>
                    <a:spcPts val="600"/>
                  </a:spcAft>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150 et 300 arbres </a:t>
                </a:r>
              </a:p>
              <a:p>
                <a:pPr marL="742950" lvl="1" indent="-285750">
                  <a:spcAft>
                    <a:spcPts val="600"/>
                  </a:spcAft>
                  <a:buFont typeface="Wingdings" panose="05000000000000000000" pitchFamily="2" charset="2"/>
                  <a:buChar char="à"/>
                </a:pPr>
                <a14:m>
                  <m:oMath xmlns:m="http://schemas.openxmlformats.org/officeDocument/2006/math">
                    <m:r>
                      <a:rPr lang="en-US" sz="14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𝐹</m:t>
                    </m:r>
                    <m:r>
                      <a:rPr lang="en-US" sz="14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0=</m:t>
                    </m:r>
                    <m:d>
                      <m:dPr>
                        <m:begChr m:val="⌊"/>
                        <m:endChr m:val="⌋"/>
                        <m:ctrlPr>
                          <a:rPr lang="fr-FR" sz="14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func>
                          <m:funcPr>
                            <m:ctrlPr>
                              <a:rPr lang="fr-FR"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uncPr>
                          <m:fName>
                            <m:f>
                              <m:fPr>
                                <m:ctrlPr>
                                  <a:rPr lang="fr-FR"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Pr>
                              <m:num>
                                <m:r>
                                  <a:rPr lang="en-US"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num>
                              <m:den>
                                <m:r>
                                  <a:rPr lang="en-US"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2</m:t>
                                </m:r>
                              </m:den>
                            </m:f>
                          </m:fName>
                          <m:e>
                            <m:rad>
                              <m:radPr>
                                <m:degHide m:val="on"/>
                                <m:ctrlPr>
                                  <a:rPr lang="en-US"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radPr>
                              <m:deg/>
                              <m:e>
                                <m:r>
                                  <a:rPr lang="en-US"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𝑚</m:t>
                                </m:r>
                              </m:e>
                            </m:rad>
                          </m:e>
                        </m:func>
                      </m:e>
                    </m:d>
                  </m:oMath>
                </a14:m>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14:m>
                  <m:oMath xmlns:m="http://schemas.openxmlformats.org/officeDocument/2006/math">
                    <m:r>
                      <m:rPr>
                        <m:sty m:val="p"/>
                      </m:rPr>
                      <a:rPr lang="en-US" sz="1400"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F</m:t>
                    </m:r>
                    <m:r>
                      <a:rPr lang="en-US" sz="14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d>
                      <m:dPr>
                        <m:begChr m:val="⌊"/>
                        <m:endChr m:val="⌋"/>
                        <m:ctrlPr>
                          <a:rPr lang="fr-FR" sz="14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func>
                          <m:funcPr>
                            <m:ctrlPr>
                              <a:rPr lang="fr-FR"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uncPr>
                          <m:fName>
                            <m:sSub>
                              <m:sSubPr>
                                <m:ctrlPr>
                                  <a:rPr lang="fr-FR"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sSubPr>
                              <m:e>
                                <m:r>
                                  <m:rPr>
                                    <m:sty m:val="p"/>
                                  </m:rPr>
                                  <a:rPr lang="fr-FR" sz="140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log</m:t>
                                </m:r>
                              </m:e>
                              <m:sub>
                                <m:r>
                                  <a:rPr lang="en-US"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2</m:t>
                                </m:r>
                              </m:sub>
                            </m:sSub>
                          </m:fName>
                          <m:e>
                            <m:r>
                              <a:rPr lang="en-US"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𝑚</m:t>
                            </m:r>
                          </m:e>
                        </m:func>
                        <m:r>
                          <a:rPr lang="en-US"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e>
                    </m:d>
                  </m:oMath>
                </a14:m>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14:m>
                  <m:oMath xmlns:m="http://schemas.openxmlformats.org/officeDocument/2006/math">
                    <m:r>
                      <m:rPr>
                        <m:sty m:val="p"/>
                      </m:rPr>
                      <a:rPr lang="en-US" sz="1400"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F</m:t>
                    </m:r>
                    <m:r>
                      <a:rPr lang="en-US" sz="1400"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2=</m:t>
                    </m:r>
                    <m:d>
                      <m:dPr>
                        <m:begChr m:val="⌊"/>
                        <m:endChr m:val="⌋"/>
                        <m:ctrlPr>
                          <a:rPr lang="fr-FR" sz="14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rad>
                          <m:radPr>
                            <m:degHide m:val="on"/>
                            <m:ctrlPr>
                              <a:rPr lang="fr-FR"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radPr>
                          <m:deg/>
                          <m:e>
                            <m:r>
                              <a:rPr lang="en-US"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𝑚</m:t>
                            </m:r>
                          </m:e>
                        </m:rad>
                      </m:e>
                    </m:d>
                  </m:oMath>
                </a14:m>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spcBef>
                    <a:spcPts val="600"/>
                  </a:spcBef>
                  <a:spcAft>
                    <a:spcPts val="600"/>
                  </a:spcAft>
                  <a:buFont typeface="Wingdings" panose="05000000000000000000" pitchFamily="2" charset="2"/>
                  <a:buChar char="à"/>
                </a:pPr>
                <a14:m>
                  <m:oMath xmlns:m="http://schemas.openxmlformats.org/officeDocument/2006/math">
                    <m:r>
                      <a:rPr lang="fr-FR" b="1" i="1" dirty="0" smtClean="0">
                        <a:solidFill>
                          <a:srgbClr val="2F71D1"/>
                        </a:solidFill>
                        <a:latin typeface="Cambria Math" panose="02040503050406030204" pitchFamily="18" charset="0"/>
                        <a:cs typeface="Helvetica" panose="020B0604020202020204" pitchFamily="34" charset="0"/>
                      </a:rPr>
                      <m:t>𝒌</m:t>
                    </m:r>
                  </m:oMath>
                </a14:m>
                <a:r>
                  <a:rPr lang="fr-FR" b="1" dirty="0">
                    <a:solidFill>
                      <a:srgbClr val="2F71D1"/>
                    </a:solidFill>
                    <a:latin typeface="Helvetica" panose="020B0604020202020204" pitchFamily="34" charset="0"/>
                    <a:cs typeface="Helvetica" panose="020B0604020202020204" pitchFamily="34" charset="0"/>
                  </a:rPr>
                  <a:t> plus proches voisins</a:t>
                </a:r>
              </a:p>
              <a:p>
                <a:pPr marL="742950" lvl="1" indent="-285750">
                  <a:spcAft>
                    <a:spcPts val="600"/>
                  </a:spcAft>
                  <a:buFont typeface="Wingdings" panose="05000000000000000000" pitchFamily="2" charset="2"/>
                  <a:buChar char="à"/>
                </a:pP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𝑘</m:t>
                    </m:r>
                  </m:oMath>
                </a14:m>
                <a:r>
                  <a:rPr lang="en-US" b="0" i="1" dirty="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a:t> </a:t>
                </a:r>
                <a:r>
                  <a:rPr lang="en-US" b="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1 à </a:t>
                </a:r>
                <a14:m>
                  <m:oMath xmlns:m="http://schemas.openxmlformats.org/officeDocument/2006/math">
                    <m:rad>
                      <m:radPr>
                        <m:degHide m:val="on"/>
                        <m:ctrlP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radPr>
                      <m:deg/>
                      <m:e>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𝑚</m:t>
                        </m:r>
                      </m:e>
                    </m:rad>
                  </m:oMath>
                </a14:m>
                <a:r>
                  <a:rPr lang="en-US" b="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marL="742950" lvl="1" indent="-285750">
                  <a:spcAft>
                    <a:spcPts val="600"/>
                  </a:spcAft>
                  <a:buFont typeface="Wingdings" panose="05000000000000000000" pitchFamily="2" charset="2"/>
                  <a:buChar char="à"/>
                </a:pPr>
                <a:r>
                  <a:rPr lang="fr-FR" b="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Distance Euclidienne et distance de Manhattan</a:t>
                </a:r>
              </a:p>
            </p:txBody>
          </p:sp>
        </mc:Choice>
        <mc:Fallback>
          <p:sp>
            <p:nvSpPr>
              <p:cNvPr id="25" name="TextBox 24">
                <a:extLst>
                  <a:ext uri="{FF2B5EF4-FFF2-40B4-BE49-F238E27FC236}">
                    <a16:creationId xmlns:a16="http://schemas.microsoft.com/office/drawing/2014/main" id="{A8D22612-3711-46BB-B71B-423D074D03FE}"/>
                  </a:ext>
                </a:extLst>
              </p:cNvPr>
              <p:cNvSpPr txBox="1">
                <a:spLocks noRot="1" noChangeAspect="1" noMove="1" noResize="1" noEditPoints="1" noAdjustHandles="1" noChangeArrowheads="1" noChangeShapeType="1" noTextEdit="1"/>
              </p:cNvSpPr>
              <p:nvPr/>
            </p:nvSpPr>
            <p:spPr>
              <a:xfrm>
                <a:off x="241190" y="4514845"/>
                <a:ext cx="8502052" cy="2237216"/>
              </a:xfrm>
              <a:prstGeom prst="rect">
                <a:avLst/>
              </a:prstGeom>
              <a:blipFill>
                <a:blip r:embed="rId3"/>
                <a:stretch>
                  <a:fillRect l="-502" t="-1635" b="-1907"/>
                </a:stretch>
              </a:blipFill>
            </p:spPr>
            <p:txBody>
              <a:bodyPr/>
              <a:lstStyle/>
              <a:p>
                <a:r>
                  <a:rPr lang="en-US">
                    <a:noFill/>
                  </a:rPr>
                  <a:t> </a:t>
                </a:r>
              </a:p>
            </p:txBody>
          </p:sp>
        </mc:Fallback>
      </mc:AlternateContent>
    </p:spTree>
    <p:extLst>
      <p:ext uri="{BB962C8B-B14F-4D97-AF65-F5344CB8AC3E}">
        <p14:creationId xmlns:p14="http://schemas.microsoft.com/office/powerpoint/2010/main" val="1158082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Expérimentations</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AB9A80C5-08E5-4B46-A12C-F5AD755DC805}"/>
              </a:ext>
            </a:extLst>
          </p:cNvPr>
          <p:cNvSpPr txBox="1"/>
          <p:nvPr/>
        </p:nvSpPr>
        <p:spPr>
          <a:xfrm>
            <a:off x="390739" y="1627900"/>
            <a:ext cx="4993847" cy="284180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2 sessions d’expérimentations</a:t>
            </a:r>
          </a:p>
          <a:p>
            <a:pPr marL="742950" lvl="1" indent="-285750">
              <a:lnSpc>
                <a:spcPct val="150000"/>
              </a:lnSpc>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9 et 6 étudiants</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en fonction des conditions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gravier, béton, sable, neige</a:t>
            </a:r>
          </a:p>
          <a:p>
            <a:pPr>
              <a:lnSpc>
                <a:spcPct val="150000"/>
              </a:lnSpc>
              <a:spcAft>
                <a:spcPts val="1200"/>
              </a:spcAft>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6 allers-retours</a:t>
            </a:r>
            <a:endParaRPr lang="fr-FR" sz="1400" dirty="0">
              <a:solidFill>
                <a:schemeClr val="tx1">
                  <a:lumMod val="65000"/>
                  <a:lumOff val="35000"/>
                </a:schemeClr>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5 positions distinctes :</a:t>
            </a:r>
          </a:p>
        </p:txBody>
      </p:sp>
      <p:graphicFrame>
        <p:nvGraphicFramePr>
          <p:cNvPr id="2" name="Object 1">
            <a:extLst>
              <a:ext uri="{FF2B5EF4-FFF2-40B4-BE49-F238E27FC236}">
                <a16:creationId xmlns:a16="http://schemas.microsoft.com/office/drawing/2014/main" id="{40454F1F-DD79-4754-8665-1A7E77C31B23}"/>
              </a:ext>
            </a:extLst>
          </p:cNvPr>
          <p:cNvGraphicFramePr>
            <a:graphicFrameLocks noChangeAspect="1"/>
          </p:cNvGraphicFramePr>
          <p:nvPr>
            <p:extLst>
              <p:ext uri="{D42A27DB-BD31-4B8C-83A1-F6EECF244321}">
                <p14:modId xmlns:p14="http://schemas.microsoft.com/office/powerpoint/2010/main" val="1609864789"/>
              </p:ext>
            </p:extLst>
          </p:nvPr>
        </p:nvGraphicFramePr>
        <p:xfrm>
          <a:off x="5597946" y="1714414"/>
          <a:ext cx="3368675" cy="4054475"/>
        </p:xfrm>
        <a:graphic>
          <a:graphicData uri="http://schemas.openxmlformats.org/presentationml/2006/ole">
            <mc:AlternateContent xmlns:mc="http://schemas.openxmlformats.org/markup-compatibility/2006">
              <mc:Choice xmlns:v="urn:schemas-microsoft-com:vml" Requires="v">
                <p:oleObj name="Acrobat Document" r:id="rId3" imgW="3367969" imgH="4053824" progId="AcroExch.Document.DC">
                  <p:embed/>
                </p:oleObj>
              </mc:Choice>
              <mc:Fallback>
                <p:oleObj name="Acrobat Document" r:id="rId3" imgW="3367969" imgH="4053824" progId="AcroExch.Document.DC">
                  <p:embed/>
                  <p:pic>
                    <p:nvPicPr>
                      <p:cNvPr id="0" name=""/>
                      <p:cNvPicPr/>
                      <p:nvPr/>
                    </p:nvPicPr>
                    <p:blipFill>
                      <a:blip r:embed="rId4"/>
                      <a:stretch>
                        <a:fillRect/>
                      </a:stretch>
                    </p:blipFill>
                    <p:spPr>
                      <a:xfrm>
                        <a:off x="5597946" y="1714414"/>
                        <a:ext cx="3368675" cy="40544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700B926A-1E7A-4027-BD3F-86E96B4079FA}"/>
              </a:ext>
            </a:extLst>
          </p:cNvPr>
          <p:cNvGraphicFramePr>
            <a:graphicFrameLocks noChangeAspect="1"/>
          </p:cNvGraphicFramePr>
          <p:nvPr>
            <p:extLst>
              <p:ext uri="{D42A27DB-BD31-4B8C-83A1-F6EECF244321}">
                <p14:modId xmlns:p14="http://schemas.microsoft.com/office/powerpoint/2010/main" val="564168023"/>
              </p:ext>
            </p:extLst>
          </p:nvPr>
        </p:nvGraphicFramePr>
        <p:xfrm>
          <a:off x="192988" y="4753252"/>
          <a:ext cx="2339181" cy="1699418"/>
        </p:xfrm>
        <a:graphic>
          <a:graphicData uri="http://schemas.openxmlformats.org/presentationml/2006/ole">
            <mc:AlternateContent xmlns:mc="http://schemas.openxmlformats.org/markup-compatibility/2006">
              <mc:Choice xmlns:v="urn:schemas-microsoft-com:vml" Requires="v">
                <p:oleObj name="Acrobat Document" r:id="rId5" imgW="4678326" imgH="3398441" progId="AcroExch.Document.DC">
                  <p:embed/>
                </p:oleObj>
              </mc:Choice>
              <mc:Fallback>
                <p:oleObj name="Acrobat Document" r:id="rId5" imgW="4678326" imgH="3398441" progId="AcroExch.Document.DC">
                  <p:embed/>
                  <p:pic>
                    <p:nvPicPr>
                      <p:cNvPr id="0" name=""/>
                      <p:cNvPicPr/>
                      <p:nvPr/>
                    </p:nvPicPr>
                    <p:blipFill>
                      <a:blip r:embed="rId6"/>
                      <a:stretch>
                        <a:fillRect/>
                      </a:stretch>
                    </p:blipFill>
                    <p:spPr>
                      <a:xfrm>
                        <a:off x="192988" y="4753252"/>
                        <a:ext cx="2339181" cy="1699418"/>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100B3272-A739-44FC-B72F-BD75DF0D1FE0}"/>
              </a:ext>
            </a:extLst>
          </p:cNvPr>
          <p:cNvGraphicFramePr>
            <a:graphicFrameLocks noChangeAspect="1"/>
          </p:cNvGraphicFramePr>
          <p:nvPr>
            <p:extLst>
              <p:ext uri="{D42A27DB-BD31-4B8C-83A1-F6EECF244321}">
                <p14:modId xmlns:p14="http://schemas.microsoft.com/office/powerpoint/2010/main" val="2257296031"/>
              </p:ext>
            </p:extLst>
          </p:nvPr>
        </p:nvGraphicFramePr>
        <p:xfrm>
          <a:off x="2689912" y="4753252"/>
          <a:ext cx="2339181" cy="1668462"/>
        </p:xfrm>
        <a:graphic>
          <a:graphicData uri="http://schemas.openxmlformats.org/presentationml/2006/ole">
            <mc:AlternateContent xmlns:mc="http://schemas.openxmlformats.org/markup-compatibility/2006">
              <mc:Choice xmlns:v="urn:schemas-microsoft-com:vml" Requires="v">
                <p:oleObj name="Acrobat Document" r:id="rId7" imgW="4678326" imgH="3337465" progId="AcroExch.Document.DC">
                  <p:embed/>
                </p:oleObj>
              </mc:Choice>
              <mc:Fallback>
                <p:oleObj name="Acrobat Document" r:id="rId7" imgW="4678326" imgH="3337465" progId="AcroExch.Document.DC">
                  <p:embed/>
                  <p:pic>
                    <p:nvPicPr>
                      <p:cNvPr id="0" name=""/>
                      <p:cNvPicPr/>
                      <p:nvPr/>
                    </p:nvPicPr>
                    <p:blipFill>
                      <a:blip r:embed="rId8"/>
                      <a:stretch>
                        <a:fillRect/>
                      </a:stretch>
                    </p:blipFill>
                    <p:spPr>
                      <a:xfrm>
                        <a:off x="2689912" y="4753252"/>
                        <a:ext cx="2339181" cy="1668462"/>
                      </a:xfrm>
                      <a:prstGeom prst="rect">
                        <a:avLst/>
                      </a:prstGeom>
                    </p:spPr>
                  </p:pic>
                </p:oleObj>
              </mc:Fallback>
            </mc:AlternateContent>
          </a:graphicData>
        </a:graphic>
      </p:graphicFrame>
    </p:spTree>
    <p:extLst>
      <p:ext uri="{BB962C8B-B14F-4D97-AF65-F5344CB8AC3E}">
        <p14:creationId xmlns:p14="http://schemas.microsoft.com/office/powerpoint/2010/main" val="2795955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Résultats : version 1</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656B5648-0D88-4931-BDCC-2EF2A9D3DDBD}"/>
              </a:ext>
            </a:extLst>
          </p:cNvPr>
          <p:cNvGraphicFramePr>
            <a:graphicFrameLocks noChangeAspect="1"/>
          </p:cNvGraphicFramePr>
          <p:nvPr>
            <p:extLst>
              <p:ext uri="{D42A27DB-BD31-4B8C-83A1-F6EECF244321}">
                <p14:modId xmlns:p14="http://schemas.microsoft.com/office/powerpoint/2010/main" val="1474083087"/>
              </p:ext>
            </p:extLst>
          </p:nvPr>
        </p:nvGraphicFramePr>
        <p:xfrm>
          <a:off x="4220045" y="1538433"/>
          <a:ext cx="4475809" cy="2399384"/>
        </p:xfrm>
        <a:graphic>
          <a:graphicData uri="http://schemas.openxmlformats.org/presentationml/2006/ole">
            <mc:AlternateContent xmlns:mc="http://schemas.openxmlformats.org/markup-compatibility/2006">
              <mc:Choice xmlns:v="urn:schemas-microsoft-com:vml" Requires="v">
                <p:oleObj name="Acrobat Document" r:id="rId3" imgW="3893643" imgH="2087675" progId="AcroExch.Document.DC">
                  <p:embed/>
                </p:oleObj>
              </mc:Choice>
              <mc:Fallback>
                <p:oleObj name="Acrobat Document" r:id="rId3" imgW="3893643" imgH="2087675" progId="AcroExch.Document.DC">
                  <p:embed/>
                  <p:pic>
                    <p:nvPicPr>
                      <p:cNvPr id="0" name=""/>
                      <p:cNvPicPr/>
                      <p:nvPr/>
                    </p:nvPicPr>
                    <p:blipFill>
                      <a:blip r:embed="rId4"/>
                      <a:stretch>
                        <a:fillRect/>
                      </a:stretch>
                    </p:blipFill>
                    <p:spPr>
                      <a:xfrm>
                        <a:off x="4220045" y="1538433"/>
                        <a:ext cx="4475809" cy="2399384"/>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10FB915B-282D-4514-8FE6-565E5E69A773}"/>
              </a:ext>
            </a:extLst>
          </p:cNvPr>
          <p:cNvGraphicFramePr>
            <a:graphicFrameLocks noChangeAspect="1"/>
          </p:cNvGraphicFramePr>
          <p:nvPr>
            <p:extLst>
              <p:ext uri="{D42A27DB-BD31-4B8C-83A1-F6EECF244321}">
                <p14:modId xmlns:p14="http://schemas.microsoft.com/office/powerpoint/2010/main" val="3844748350"/>
              </p:ext>
            </p:extLst>
          </p:nvPr>
        </p:nvGraphicFramePr>
        <p:xfrm>
          <a:off x="4216399" y="4015030"/>
          <a:ext cx="4475809" cy="2390261"/>
        </p:xfrm>
        <a:graphic>
          <a:graphicData uri="http://schemas.openxmlformats.org/presentationml/2006/ole">
            <mc:AlternateContent xmlns:mc="http://schemas.openxmlformats.org/markup-compatibility/2006">
              <mc:Choice xmlns:v="urn:schemas-microsoft-com:vml" Requires="v">
                <p:oleObj name="Acrobat Document" r:id="rId5" imgW="3893643" imgH="2079999" progId="AcroExch.Document.DC">
                  <p:embed/>
                </p:oleObj>
              </mc:Choice>
              <mc:Fallback>
                <p:oleObj name="Acrobat Document" r:id="rId5" imgW="3893643" imgH="2079999" progId="AcroExch.Document.DC">
                  <p:embed/>
                  <p:pic>
                    <p:nvPicPr>
                      <p:cNvPr id="0" name=""/>
                      <p:cNvPicPr/>
                      <p:nvPr/>
                    </p:nvPicPr>
                    <p:blipFill>
                      <a:blip r:embed="rId6"/>
                      <a:stretch>
                        <a:fillRect/>
                      </a:stretch>
                    </p:blipFill>
                    <p:spPr>
                      <a:xfrm>
                        <a:off x="4216399" y="4015030"/>
                        <a:ext cx="4475809" cy="2390261"/>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ADA2200-FF05-4A8B-B2C7-C739452E60E5}"/>
                  </a:ext>
                </a:extLst>
              </p:cNvPr>
              <p:cNvSpPr txBox="1"/>
              <p:nvPr/>
            </p:nvSpPr>
            <p:spPr>
              <a:xfrm>
                <a:off x="272728" y="2476147"/>
                <a:ext cx="3766837" cy="3077766"/>
              </a:xfrm>
              <a:prstGeom prst="rect">
                <a:avLst/>
              </a:prstGeom>
              <a:noFill/>
            </p:spPr>
            <p:txBody>
              <a:bodyPr wrap="square">
                <a:spAutoFit/>
              </a:bodyPr>
              <a:lstStyle/>
              <a:p>
                <a:pPr marL="285750" indent="-285750">
                  <a:spcAft>
                    <a:spcPts val="1200"/>
                  </a:spcAft>
                  <a:buFont typeface="Wingdings" panose="05000000000000000000" pitchFamily="2" charset="2"/>
                  <a:buChar char="à"/>
                </a:pPr>
                <a:r>
                  <a:rPr lang="fr-FR" dirty="0">
                    <a:solidFill>
                      <a:schemeClr val="tx1">
                        <a:lumMod val="65000"/>
                        <a:lumOff val="35000"/>
                      </a:schemeClr>
                    </a:solidFill>
                    <a:cs typeface="Helvetica" panose="020B0604020202020204" pitchFamily="34" charset="0"/>
                    <a:sym typeface="Wingdings" panose="05000000000000000000" pitchFamily="2" charset="2"/>
                  </a:rPr>
                  <a:t>F-Mesure de 0.86 en meilleur cas pour les forêts d’arbres décisionnels</a:t>
                </a:r>
              </a:p>
              <a:p>
                <a:pPr marL="285750" indent="-285750">
                  <a:spcAft>
                    <a:spcPts val="1200"/>
                  </a:spcAft>
                  <a:buFont typeface="Wingdings" panose="05000000000000000000" pitchFamily="2" charset="2"/>
                  <a:buChar char="à"/>
                </a:pPr>
                <a:endParaRPr lang="fr-FR" dirty="0">
                  <a:solidFill>
                    <a:schemeClr val="tx1">
                      <a:lumMod val="65000"/>
                      <a:lumOff val="35000"/>
                    </a:schemeClr>
                  </a:solidFill>
                  <a:cs typeface="Helvetica" panose="020B0604020202020204" pitchFamily="34" charset="0"/>
                  <a:sym typeface="Wingdings" panose="05000000000000000000" pitchFamily="2" charset="2"/>
                </a:endParaRPr>
              </a:p>
              <a:p>
                <a:pPr marL="285750" indent="-285750">
                  <a:spcAft>
                    <a:spcPts val="1200"/>
                  </a:spcAft>
                  <a:buFont typeface="Wingdings" panose="05000000000000000000" pitchFamily="2" charset="2"/>
                  <a:buChar char="à"/>
                </a:pPr>
                <a:endParaRPr lang="fr-FR" dirty="0">
                  <a:solidFill>
                    <a:schemeClr val="tx1">
                      <a:lumMod val="65000"/>
                      <a:lumOff val="35000"/>
                    </a:schemeClr>
                  </a:solidFill>
                  <a:cs typeface="Helvetica" panose="020B0604020202020204" pitchFamily="34" charset="0"/>
                  <a:sym typeface="Wingdings" panose="05000000000000000000" pitchFamily="2" charset="2"/>
                </a:endParaRPr>
              </a:p>
              <a:p>
                <a:pPr>
                  <a:spcAft>
                    <a:spcPts val="1200"/>
                  </a:spcAft>
                </a:pPr>
                <a:endParaRPr lang="fr-FR" dirty="0">
                  <a:solidFill>
                    <a:schemeClr val="tx1">
                      <a:lumMod val="65000"/>
                      <a:lumOff val="35000"/>
                    </a:schemeClr>
                  </a:solidFill>
                  <a:cs typeface="Helvetica" panose="020B0604020202020204" pitchFamily="34" charset="0"/>
                  <a:sym typeface="Wingdings" panose="05000000000000000000" pitchFamily="2" charset="2"/>
                </a:endParaRPr>
              </a:p>
              <a:p>
                <a:pPr marL="285750" indent="-285750">
                  <a:spcAft>
                    <a:spcPts val="1200"/>
                  </a:spcAft>
                  <a:buFont typeface="Wingdings" panose="05000000000000000000" pitchFamily="2" charset="2"/>
                  <a:buChar char="à"/>
                </a:pPr>
                <a:endParaRPr lang="fr-FR" dirty="0">
                  <a:solidFill>
                    <a:schemeClr val="tx1">
                      <a:lumMod val="65000"/>
                      <a:lumOff val="35000"/>
                    </a:schemeClr>
                  </a:solidFill>
                  <a:cs typeface="Helvetica" panose="020B0604020202020204" pitchFamily="34" charset="0"/>
                  <a:sym typeface="Wingdings" panose="05000000000000000000" pitchFamily="2" charset="2"/>
                </a:endParaRPr>
              </a:p>
              <a:p>
                <a:pPr marL="285750" indent="-285750">
                  <a:spcAft>
                    <a:spcPts val="1200"/>
                  </a:spcAft>
                  <a:buFont typeface="Wingdings" panose="05000000000000000000" pitchFamily="2" charset="2"/>
                  <a:buChar char="à"/>
                </a:pPr>
                <a:r>
                  <a:rPr lang="fr-FR" dirty="0">
                    <a:solidFill>
                      <a:schemeClr val="tx1">
                        <a:lumMod val="65000"/>
                        <a:lumOff val="35000"/>
                      </a:schemeClr>
                    </a:solidFill>
                    <a:cs typeface="Helvetica" panose="020B0604020202020204" pitchFamily="34" charset="0"/>
                    <a:sym typeface="Wingdings" panose="05000000000000000000" pitchFamily="2" charset="2"/>
                  </a:rPr>
                  <a:t>résultats similaires </a:t>
                </a:r>
                <a:r>
                  <a:rPr lang="en-US" dirty="0">
                    <a:solidFill>
                      <a:schemeClr val="tx1">
                        <a:lumMod val="65000"/>
                        <a:lumOff val="35000"/>
                      </a:schemeClr>
                    </a:solidFill>
                    <a:cs typeface="Helvetica" panose="020B0604020202020204" pitchFamily="34" charset="0"/>
                    <a:sym typeface="Wingdings" panose="05000000000000000000" pitchFamily="2" charset="2"/>
                  </a:rPr>
                  <a:t>avec </a:t>
                </a: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𝑘𝑁𝑁</m:t>
                    </m:r>
                  </m:oMath>
                </a14:m>
                <a:endParaRPr lang="en-US" dirty="0">
                  <a:solidFill>
                    <a:schemeClr val="tx1">
                      <a:lumMod val="65000"/>
                      <a:lumOff val="35000"/>
                    </a:schemeClr>
                  </a:solidFill>
                </a:endParaRPr>
              </a:p>
            </p:txBody>
          </p:sp>
        </mc:Choice>
        <mc:Fallback>
          <p:sp>
            <p:nvSpPr>
              <p:cNvPr id="9" name="TextBox 8">
                <a:extLst>
                  <a:ext uri="{FF2B5EF4-FFF2-40B4-BE49-F238E27FC236}">
                    <a16:creationId xmlns:a16="http://schemas.microsoft.com/office/drawing/2014/main" id="{4ADA2200-FF05-4A8B-B2C7-C739452E60E5}"/>
                  </a:ext>
                </a:extLst>
              </p:cNvPr>
              <p:cNvSpPr txBox="1">
                <a:spLocks noRot="1" noChangeAspect="1" noMove="1" noResize="1" noEditPoints="1" noAdjustHandles="1" noChangeArrowheads="1" noChangeShapeType="1" noTextEdit="1"/>
              </p:cNvSpPr>
              <p:nvPr/>
            </p:nvSpPr>
            <p:spPr>
              <a:xfrm>
                <a:off x="272728" y="2476147"/>
                <a:ext cx="3766837" cy="3077766"/>
              </a:xfrm>
              <a:prstGeom prst="rect">
                <a:avLst/>
              </a:prstGeom>
              <a:blipFill>
                <a:blip r:embed="rId7"/>
                <a:stretch>
                  <a:fillRect l="-1133" t="-990" b="-2178"/>
                </a:stretch>
              </a:blipFill>
            </p:spPr>
            <p:txBody>
              <a:bodyPr/>
              <a:lstStyle/>
              <a:p>
                <a:r>
                  <a:rPr lang="en-US">
                    <a:noFill/>
                  </a:rPr>
                  <a:t> </a:t>
                </a:r>
              </a:p>
            </p:txBody>
          </p:sp>
        </mc:Fallback>
      </mc:AlternateContent>
    </p:spTree>
    <p:extLst>
      <p:ext uri="{BB962C8B-B14F-4D97-AF65-F5344CB8AC3E}">
        <p14:creationId xmlns:p14="http://schemas.microsoft.com/office/powerpoint/2010/main" val="681717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Résultats : version 2</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6" name="Object 5">
            <a:extLst>
              <a:ext uri="{FF2B5EF4-FFF2-40B4-BE49-F238E27FC236}">
                <a16:creationId xmlns:a16="http://schemas.microsoft.com/office/drawing/2014/main" id="{55DA8382-50B5-4BD0-AD33-E0ED98B90112}"/>
              </a:ext>
            </a:extLst>
          </p:cNvPr>
          <p:cNvGraphicFramePr>
            <a:graphicFrameLocks noChangeAspect="1"/>
          </p:cNvGraphicFramePr>
          <p:nvPr>
            <p:extLst>
              <p:ext uri="{D42A27DB-BD31-4B8C-83A1-F6EECF244321}">
                <p14:modId xmlns:p14="http://schemas.microsoft.com/office/powerpoint/2010/main" val="4020815930"/>
              </p:ext>
            </p:extLst>
          </p:nvPr>
        </p:nvGraphicFramePr>
        <p:xfrm>
          <a:off x="4202846" y="1598831"/>
          <a:ext cx="4380229" cy="2433858"/>
        </p:xfrm>
        <a:graphic>
          <a:graphicData uri="http://schemas.openxmlformats.org/presentationml/2006/ole">
            <mc:AlternateContent xmlns:mc="http://schemas.openxmlformats.org/markup-compatibility/2006">
              <mc:Choice xmlns:v="urn:schemas-microsoft-com:vml" Requires="v">
                <p:oleObj name="Acrobat Document" r:id="rId3" imgW="3893643" imgH="2164001" progId="AcroExch.Document.DC">
                  <p:embed/>
                </p:oleObj>
              </mc:Choice>
              <mc:Fallback>
                <p:oleObj name="Acrobat Document" r:id="rId3" imgW="3893643" imgH="2164001" progId="AcroExch.Document.DC">
                  <p:embed/>
                  <p:pic>
                    <p:nvPicPr>
                      <p:cNvPr id="0" name=""/>
                      <p:cNvPicPr/>
                      <p:nvPr/>
                    </p:nvPicPr>
                    <p:blipFill>
                      <a:blip r:embed="rId4"/>
                      <a:stretch>
                        <a:fillRect/>
                      </a:stretch>
                    </p:blipFill>
                    <p:spPr>
                      <a:xfrm>
                        <a:off x="4202846" y="1598831"/>
                        <a:ext cx="4380229" cy="2433858"/>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2EDE65AA-4611-4683-AAF2-0D1617FF4408}"/>
              </a:ext>
            </a:extLst>
          </p:cNvPr>
          <p:cNvGraphicFramePr>
            <a:graphicFrameLocks noChangeAspect="1"/>
          </p:cNvGraphicFramePr>
          <p:nvPr>
            <p:extLst>
              <p:ext uri="{D42A27DB-BD31-4B8C-83A1-F6EECF244321}">
                <p14:modId xmlns:p14="http://schemas.microsoft.com/office/powerpoint/2010/main" val="2548704854"/>
              </p:ext>
            </p:extLst>
          </p:nvPr>
        </p:nvGraphicFramePr>
        <p:xfrm>
          <a:off x="4270573" y="4032689"/>
          <a:ext cx="4244777" cy="2433003"/>
        </p:xfrm>
        <a:graphic>
          <a:graphicData uri="http://schemas.openxmlformats.org/presentationml/2006/ole">
            <mc:AlternateContent xmlns:mc="http://schemas.openxmlformats.org/markup-compatibility/2006">
              <mc:Choice xmlns:v="urn:schemas-microsoft-com:vml" Requires="v">
                <p:oleObj name="Acrobat Document" r:id="rId5" imgW="3893643" imgH="2232652" progId="AcroExch.Document.DC">
                  <p:embed/>
                </p:oleObj>
              </mc:Choice>
              <mc:Fallback>
                <p:oleObj name="Acrobat Document" r:id="rId5" imgW="3893643" imgH="2232652" progId="AcroExch.Document.DC">
                  <p:embed/>
                  <p:pic>
                    <p:nvPicPr>
                      <p:cNvPr id="0" name=""/>
                      <p:cNvPicPr/>
                      <p:nvPr/>
                    </p:nvPicPr>
                    <p:blipFill>
                      <a:blip r:embed="rId6"/>
                      <a:stretch>
                        <a:fillRect/>
                      </a:stretch>
                    </p:blipFill>
                    <p:spPr>
                      <a:xfrm>
                        <a:off x="4270573" y="4032689"/>
                        <a:ext cx="4244777" cy="243300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5DE54EC-D7DA-4595-B331-6324C4D3D0D8}"/>
                  </a:ext>
                </a:extLst>
              </p:cNvPr>
              <p:cNvSpPr txBox="1"/>
              <p:nvPr/>
            </p:nvSpPr>
            <p:spPr>
              <a:xfrm>
                <a:off x="261153" y="2229926"/>
                <a:ext cx="3766837" cy="1877437"/>
              </a:xfrm>
              <a:prstGeom prst="rect">
                <a:avLst/>
              </a:prstGeom>
              <a:noFill/>
            </p:spPr>
            <p:txBody>
              <a:bodyPr wrap="square">
                <a:spAutoFit/>
              </a:bodyPr>
              <a:lstStyle/>
              <a:p>
                <a:pPr marL="285750" indent="-285750">
                  <a:spcAft>
                    <a:spcPts val="1200"/>
                  </a:spcAft>
                  <a:buFont typeface="Wingdings" panose="05000000000000000000" pitchFamily="2" charset="2"/>
                  <a:buChar char="à"/>
                </a:pPr>
                <a:r>
                  <a:rPr lang="fr-FR" sz="1600" dirty="0">
                    <a:solidFill>
                      <a:schemeClr val="tx1">
                        <a:lumMod val="65000"/>
                        <a:lumOff val="35000"/>
                      </a:schemeClr>
                    </a:solidFill>
                    <a:cs typeface="Helvetica" panose="020B0604020202020204" pitchFamily="34" charset="0"/>
                    <a:sym typeface="Wingdings" panose="05000000000000000000" pitchFamily="2" charset="2"/>
                  </a:rPr>
                  <a:t>résultats similaires avec l’algorithme </a:t>
                </a:r>
                <a:r>
                  <a:rPr lang="fr-FR" sz="1600" i="1" dirty="0" err="1">
                    <a:solidFill>
                      <a:schemeClr val="tx1">
                        <a:lumMod val="65000"/>
                        <a:lumOff val="35000"/>
                      </a:schemeClr>
                    </a:solidFill>
                    <a:cs typeface="Helvetica" panose="020B0604020202020204" pitchFamily="34" charset="0"/>
                    <a:sym typeface="Wingdings" panose="05000000000000000000" pitchFamily="2" charset="2"/>
                  </a:rPr>
                  <a:t>Random</a:t>
                </a:r>
                <a:r>
                  <a:rPr lang="fr-FR" sz="1600" i="1" dirty="0">
                    <a:solidFill>
                      <a:schemeClr val="tx1">
                        <a:lumMod val="65000"/>
                        <a:lumOff val="35000"/>
                      </a:schemeClr>
                    </a:solidFill>
                    <a:cs typeface="Helvetica" panose="020B0604020202020204" pitchFamily="34" charset="0"/>
                    <a:sym typeface="Wingdings" panose="05000000000000000000" pitchFamily="2" charset="2"/>
                  </a:rPr>
                  <a:t> Forest</a:t>
                </a:r>
              </a:p>
              <a:p>
                <a:pPr marL="285750" indent="-285750">
                  <a:spcAft>
                    <a:spcPts val="1200"/>
                  </a:spcAft>
                  <a:buFont typeface="Wingdings" panose="05000000000000000000" pitchFamily="2" charset="2"/>
                  <a:buChar char="à"/>
                </a:pPr>
                <a:r>
                  <a:rPr lang="fr-FR" sz="1600" dirty="0">
                    <a:solidFill>
                      <a:schemeClr val="tx1">
                        <a:lumMod val="65000"/>
                        <a:lumOff val="35000"/>
                      </a:schemeClr>
                    </a:solidFill>
                    <a:cs typeface="Helvetica" panose="020B0604020202020204" pitchFamily="34" charset="0"/>
                    <a:sym typeface="Wingdings" panose="05000000000000000000" pitchFamily="2" charset="2"/>
                  </a:rPr>
                  <a:t>amélioration de 6% avec </a:t>
                </a:r>
                <a14:m>
                  <m:oMath xmlns:m="http://schemas.openxmlformats.org/officeDocument/2006/math">
                    <m:r>
                      <m:rPr>
                        <m:sty m:val="p"/>
                      </m:rPr>
                      <a:rPr lang="fr-FR" sz="1600" i="0" dirty="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kNN</m:t>
                    </m:r>
                  </m:oMath>
                </a14:m>
                <a:endParaRPr lang="en-US" sz="1600" dirty="0">
                  <a:solidFill>
                    <a:schemeClr val="tx1">
                      <a:lumMod val="65000"/>
                      <a:lumOff val="35000"/>
                    </a:schemeClr>
                  </a:solidFill>
                </a:endParaRPr>
              </a:p>
              <a:p>
                <a:pPr marL="285750" indent="-285750">
                  <a:spcAft>
                    <a:spcPts val="1200"/>
                  </a:spcAft>
                  <a:buFont typeface="Wingdings" panose="05000000000000000000" pitchFamily="2" charset="2"/>
                  <a:buChar char="à"/>
                </a:pPr>
                <a:r>
                  <a:rPr lang="fr-CA" sz="1600" dirty="0">
                    <a:solidFill>
                      <a:schemeClr val="tx1">
                        <a:lumMod val="65000"/>
                        <a:lumOff val="35000"/>
                      </a:schemeClr>
                    </a:solidFill>
                  </a:rPr>
                  <a:t>pas de différences significatives entre les résultat avec 9 axes et les angles d’Euler</a:t>
                </a:r>
              </a:p>
            </p:txBody>
          </p:sp>
        </mc:Choice>
        <mc:Fallback xmlns="">
          <p:sp>
            <p:nvSpPr>
              <p:cNvPr id="7" name="TextBox 6">
                <a:extLst>
                  <a:ext uri="{FF2B5EF4-FFF2-40B4-BE49-F238E27FC236}">
                    <a16:creationId xmlns:a16="http://schemas.microsoft.com/office/drawing/2014/main" id="{A5DE54EC-D7DA-4595-B331-6324C4D3D0D8}"/>
                  </a:ext>
                </a:extLst>
              </p:cNvPr>
              <p:cNvSpPr txBox="1">
                <a:spLocks noRot="1" noChangeAspect="1" noMove="1" noResize="1" noEditPoints="1" noAdjustHandles="1" noChangeArrowheads="1" noChangeShapeType="1" noTextEdit="1"/>
              </p:cNvSpPr>
              <p:nvPr/>
            </p:nvSpPr>
            <p:spPr>
              <a:xfrm>
                <a:off x="261153" y="2229926"/>
                <a:ext cx="3766837" cy="1877437"/>
              </a:xfrm>
              <a:prstGeom prst="rect">
                <a:avLst/>
              </a:prstGeom>
              <a:blipFill>
                <a:blip r:embed="rId7"/>
                <a:stretch>
                  <a:fillRect l="-647" t="-974" b="-324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F6BFEF3-4F3E-41A9-8AAC-C127EBB28A03}"/>
              </a:ext>
            </a:extLst>
          </p:cNvPr>
          <p:cNvSpPr txBox="1"/>
          <p:nvPr/>
        </p:nvSpPr>
        <p:spPr>
          <a:xfrm>
            <a:off x="-127035" y="1720735"/>
            <a:ext cx="3983277" cy="369332"/>
          </a:xfrm>
          <a:prstGeom prst="rect">
            <a:avLst/>
          </a:prstGeom>
          <a:noFill/>
        </p:spPr>
        <p:txBody>
          <a:bodyPr wrap="square" rtlCol="0">
            <a:spAutoFit/>
          </a:bodyPr>
          <a:lstStyle/>
          <a:p>
            <a:pPr lvl="1" algn="ctr"/>
            <a:r>
              <a:rPr lang="fr-FR"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wearable</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(version 2)</a:t>
            </a:r>
          </a:p>
        </p:txBody>
      </p:sp>
      <p:sp>
        <p:nvSpPr>
          <p:cNvPr id="12" name="TextBox 11">
            <a:extLst>
              <a:ext uri="{FF2B5EF4-FFF2-40B4-BE49-F238E27FC236}">
                <a16:creationId xmlns:a16="http://schemas.microsoft.com/office/drawing/2014/main" id="{668AB97C-51DC-4CA7-9D11-1D2FFD411B11}"/>
              </a:ext>
            </a:extLst>
          </p:cNvPr>
          <p:cNvSpPr txBox="1"/>
          <p:nvPr/>
        </p:nvSpPr>
        <p:spPr>
          <a:xfrm>
            <a:off x="-127035" y="4247222"/>
            <a:ext cx="3983277" cy="369332"/>
          </a:xfrm>
          <a:prstGeom prst="rect">
            <a:avLst/>
          </a:prstGeom>
          <a:noFill/>
        </p:spPr>
        <p:txBody>
          <a:bodyPr wrap="square" rtlCol="0">
            <a:spAutoFit/>
          </a:bodyPr>
          <a:lstStyle/>
          <a:p>
            <a:pPr lvl="1" algn="ct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téléphone intelligent</a:t>
            </a:r>
          </a:p>
        </p:txBody>
      </p:sp>
      <p:sp>
        <p:nvSpPr>
          <p:cNvPr id="13" name="TextBox 12">
            <a:extLst>
              <a:ext uri="{FF2B5EF4-FFF2-40B4-BE49-F238E27FC236}">
                <a16:creationId xmlns:a16="http://schemas.microsoft.com/office/drawing/2014/main" id="{7A37D90B-99B2-419F-97CE-23C9BADC3032}"/>
              </a:ext>
            </a:extLst>
          </p:cNvPr>
          <p:cNvSpPr txBox="1"/>
          <p:nvPr/>
        </p:nvSpPr>
        <p:spPr>
          <a:xfrm>
            <a:off x="261152" y="4756413"/>
            <a:ext cx="3766837" cy="1477328"/>
          </a:xfrm>
          <a:prstGeom prst="rect">
            <a:avLst/>
          </a:prstGeom>
          <a:noFill/>
        </p:spPr>
        <p:txBody>
          <a:bodyPr wrap="square">
            <a:spAutoFit/>
          </a:bodyPr>
          <a:lstStyle/>
          <a:p>
            <a:pPr marL="285750" indent="-285750">
              <a:spcAft>
                <a:spcPts val="1200"/>
              </a:spcAft>
              <a:buFont typeface="Wingdings" panose="05000000000000000000" pitchFamily="2" charset="2"/>
              <a:buChar char="à"/>
            </a:pPr>
            <a:r>
              <a:rPr lang="fr-FR" sz="1600" dirty="0">
                <a:solidFill>
                  <a:schemeClr val="tx1">
                    <a:lumMod val="65000"/>
                    <a:lumOff val="35000"/>
                  </a:schemeClr>
                </a:solidFill>
                <a:cs typeface="Helvetica" panose="020B0604020202020204" pitchFamily="34" charset="0"/>
                <a:sym typeface="Wingdings" panose="05000000000000000000" pitchFamily="2" charset="2"/>
              </a:rPr>
              <a:t>performance de reconnaissance excellente (F-Mesure &gt; 0.9)</a:t>
            </a:r>
          </a:p>
          <a:p>
            <a:pPr marL="285750" indent="-285750">
              <a:spcAft>
                <a:spcPts val="1200"/>
              </a:spcAft>
              <a:buFont typeface="Wingdings" panose="05000000000000000000" pitchFamily="2" charset="2"/>
              <a:buChar char="à"/>
            </a:pPr>
            <a:r>
              <a:rPr lang="fr-FR" sz="1600" dirty="0">
                <a:solidFill>
                  <a:schemeClr val="tx1">
                    <a:lumMod val="65000"/>
                    <a:lumOff val="35000"/>
                  </a:schemeClr>
                </a:solidFill>
                <a:cs typeface="Helvetica" panose="020B0604020202020204" pitchFamily="34" charset="0"/>
                <a:sym typeface="Wingdings" panose="05000000000000000000" pitchFamily="2" charset="2"/>
              </a:rPr>
              <a:t>les différentes configurations pour chaque algorithmes n’affectent pas les résultats obtenus</a:t>
            </a:r>
          </a:p>
        </p:txBody>
      </p:sp>
    </p:spTree>
    <p:extLst>
      <p:ext uri="{BB962C8B-B14F-4D97-AF65-F5344CB8AC3E}">
        <p14:creationId xmlns:p14="http://schemas.microsoft.com/office/powerpoint/2010/main" val="923424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Contexte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a:t>
            </a:fld>
            <a:endParaRPr lang="en-US" sz="1000" dirty="0">
              <a:latin typeface="Helvetica" panose="020B0604020202020204" pitchFamily="34" charset="0"/>
              <a:cs typeface="Helvetica" panose="020B0604020202020204" pitchFamily="34" charset="0"/>
            </a:endParaRPr>
          </a:p>
        </p:txBody>
      </p:sp>
      <p:sp>
        <p:nvSpPr>
          <p:cNvPr id="5" name="TextBox 4"/>
          <p:cNvSpPr txBox="1"/>
          <p:nvPr/>
        </p:nvSpPr>
        <p:spPr>
          <a:xfrm>
            <a:off x="1389082" y="1833451"/>
            <a:ext cx="6365835" cy="456535"/>
          </a:xfrm>
          <a:prstGeom prst="rect">
            <a:avLst/>
          </a:prstGeom>
          <a:noFill/>
        </p:spPr>
        <p:txBody>
          <a:bodyPr wrap="square" rtlCol="0">
            <a:spAutoFit/>
          </a:bodyPr>
          <a:lstStyle/>
          <a:p>
            <a:pPr>
              <a:lnSpc>
                <a:spcPct val="150000"/>
              </a:lnSpc>
            </a:pPr>
            <a:r>
              <a:rPr lang="fr-FR" b="1" dirty="0">
                <a:solidFill>
                  <a:schemeClr val="tx1">
                    <a:lumMod val="65000"/>
                    <a:lumOff val="35000"/>
                  </a:schemeClr>
                </a:solidFill>
                <a:latin typeface="Helvetica" panose="020B0604020202020204" pitchFamily="34" charset="0"/>
                <a:cs typeface="Helvetica" panose="020B0604020202020204" pitchFamily="34" charset="0"/>
              </a:rPr>
              <a:t>la surpopulation est un problème actuel d’</a:t>
            </a:r>
            <a:r>
              <a:rPr lang="fr-FR" b="1" u="sng" dirty="0">
                <a:solidFill>
                  <a:schemeClr val="tx1">
                    <a:lumMod val="65000"/>
                    <a:lumOff val="35000"/>
                  </a:schemeClr>
                </a:solidFill>
                <a:latin typeface="Helvetica" panose="020B0604020202020204" pitchFamily="34" charset="0"/>
                <a:cs typeface="Helvetica" panose="020B0604020202020204" pitchFamily="34" charset="0"/>
              </a:rPr>
              <a:t>envergure</a:t>
            </a:r>
            <a:r>
              <a:rPr lang="fr-FR" b="1" dirty="0">
                <a:solidFill>
                  <a:schemeClr val="tx1">
                    <a:lumMod val="65000"/>
                    <a:lumOff val="35000"/>
                  </a:schemeClr>
                </a:solidFill>
                <a:latin typeface="Helvetica" panose="020B0604020202020204" pitchFamily="34" charset="0"/>
                <a:cs typeface="Helvetica" panose="020B0604020202020204" pitchFamily="34" charset="0"/>
              </a:rPr>
              <a:t> !</a:t>
            </a:r>
          </a:p>
        </p:txBody>
      </p:sp>
      <p:graphicFrame>
        <p:nvGraphicFramePr>
          <p:cNvPr id="9" name="Chart 8">
            <a:extLst>
              <a:ext uri="{FF2B5EF4-FFF2-40B4-BE49-F238E27FC236}">
                <a16:creationId xmlns:a16="http://schemas.microsoft.com/office/drawing/2014/main" id="{EEC2F914-9421-4BA1-8E0A-A977014F2259}"/>
              </a:ext>
            </a:extLst>
          </p:cNvPr>
          <p:cNvGraphicFramePr/>
          <p:nvPr/>
        </p:nvGraphicFramePr>
        <p:xfrm>
          <a:off x="1668610" y="2455035"/>
          <a:ext cx="5806777" cy="3841403"/>
        </p:xfrm>
        <a:graphic>
          <a:graphicData uri="http://schemas.openxmlformats.org/drawingml/2006/chart">
            <c:chart xmlns:c="http://schemas.openxmlformats.org/drawingml/2006/chart" xmlns:r="http://schemas.openxmlformats.org/officeDocument/2006/relationships" r:id="rId3"/>
          </a:graphicData>
        </a:graphic>
      </p:graphicFrame>
      <p:sp>
        <p:nvSpPr>
          <p:cNvPr id="7" name="ZoneTexte 2">
            <a:extLst>
              <a:ext uri="{FF2B5EF4-FFF2-40B4-BE49-F238E27FC236}">
                <a16:creationId xmlns:a16="http://schemas.microsoft.com/office/drawing/2014/main" id="{EF328AD5-FC6C-4E23-817C-9D7FA2FA1457}"/>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E4E92AFB-B745-4814-A2DA-27E21EE1819B}"/>
              </a:ext>
            </a:extLst>
          </p:cNvPr>
          <p:cNvSpPr/>
          <p:nvPr/>
        </p:nvSpPr>
        <p:spPr>
          <a:xfrm>
            <a:off x="1389082" y="6461487"/>
            <a:ext cx="1425390" cy="253916"/>
          </a:xfrm>
          <a:prstGeom prst="rect">
            <a:avLst/>
          </a:prstGeom>
        </p:spPr>
        <p:txBody>
          <a:bodyPr wrap="none">
            <a:spAutoFit/>
          </a:bodyPr>
          <a:lstStyle/>
          <a:p>
            <a:r>
              <a:rPr lang="fr-FR" sz="1050" dirty="0">
                <a:solidFill>
                  <a:schemeClr val="tx1">
                    <a:lumMod val="65000"/>
                    <a:lumOff val="35000"/>
                  </a:schemeClr>
                </a:solidFill>
                <a:latin typeface="NimbusRomNo9L-Regu"/>
              </a:rPr>
              <a:t>(United Nations, 2017)</a:t>
            </a:r>
            <a:endParaRPr lang="fr-FR" sz="1050" dirty="0">
              <a:solidFill>
                <a:schemeClr val="tx1">
                  <a:lumMod val="65000"/>
                  <a:lumOff val="35000"/>
                </a:schemeClr>
              </a:solidFill>
            </a:endParaRPr>
          </a:p>
        </p:txBody>
      </p:sp>
    </p:spTree>
    <p:extLst>
      <p:ext uri="{BB962C8B-B14F-4D97-AF65-F5344CB8AC3E}">
        <p14:creationId xmlns:p14="http://schemas.microsoft.com/office/powerpoint/2010/main" val="957466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Discussion des résultats</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B8383D29-DF70-4AD5-AA10-0376DE3C5856}"/>
              </a:ext>
            </a:extLst>
          </p:cNvPr>
          <p:cNvSpPr txBox="1"/>
          <p:nvPr/>
        </p:nvSpPr>
        <p:spPr>
          <a:xfrm>
            <a:off x="434129" y="2292273"/>
            <a:ext cx="8275741" cy="2872581"/>
          </a:xfrm>
          <a:prstGeom prst="rect">
            <a:avLst/>
          </a:prstGeom>
          <a:noFill/>
        </p:spPr>
        <p:txBody>
          <a:bodyPr wrap="square" rtlCol="0">
            <a:spAutoFit/>
          </a:bodyPr>
          <a:lstStyle/>
          <a:p>
            <a:pPr marL="285750" indent="-285750">
              <a:lnSpc>
                <a:spcPct val="150000"/>
              </a:lnSpc>
              <a:spcBef>
                <a:spcPts val="600"/>
              </a:spcBef>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calcul des angles d’Euler n’est pas nécessaire</a:t>
            </a:r>
          </a:p>
          <a:p>
            <a:pPr marL="285750" indent="-285750">
              <a:lnSpc>
                <a:spcPct val="150000"/>
              </a:lnSpc>
              <a:spcBef>
                <a:spcPts val="600"/>
              </a:spcBef>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de reconnaissance supérieure avec le téléphone</a:t>
            </a:r>
          </a:p>
          <a:p>
            <a:pPr marL="742950" lvl="1" indent="-285750">
              <a:lnSpc>
                <a:spcPct val="150000"/>
              </a:lnSpc>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données filtrées (filtre passe-bas) dans le système d’exploitation</a:t>
            </a:r>
          </a:p>
          <a:p>
            <a:pPr marL="285750" indent="-285750">
              <a:lnSpc>
                <a:spcPct val="150000"/>
              </a:lnSpc>
              <a:spcBef>
                <a:spcPts val="1200"/>
              </a:spcBef>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plus de participants sont nécessaires pour confirmer nos résultats</a:t>
            </a:r>
          </a:p>
          <a:p>
            <a:pPr marL="285750" indent="-285750">
              <a:lnSpc>
                <a:spcPct val="150000"/>
              </a:lnSpc>
              <a:spcBef>
                <a:spcPts val="1200"/>
              </a:spcBef>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 semble pertinent d’appliquer un filtrage des données obtenues avec le </a:t>
            </a:r>
            <a:r>
              <a:rPr lang="fr-CA"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CA"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CA"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endPar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210968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Pour résumer…</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3519987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Bilan</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627F1572-E3A0-4E4E-BA91-7C5BA6616E32}"/>
              </a:ext>
            </a:extLst>
          </p:cNvPr>
          <p:cNvSpPr txBox="1"/>
          <p:nvPr/>
        </p:nvSpPr>
        <p:spPr>
          <a:xfrm>
            <a:off x="434129" y="2037034"/>
            <a:ext cx="8275741" cy="3416833"/>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nouvelle méthode pour reconnaitre les types de sols grâce aux données inertielles produites par la démarche humaine</a:t>
            </a:r>
          </a:p>
          <a:p>
            <a:pPr marL="742950" lvl="1" indent="-285750">
              <a:lnSpc>
                <a:spcPct val="150000"/>
              </a:lnSpc>
              <a:buFont typeface="Wingdings" panose="05000000000000000000" pitchFamily="2" charset="2"/>
              <a:buChar char="à"/>
            </a:pPr>
            <a:r>
              <a:rPr lang="en-US"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 device</a:t>
            </a:r>
          </a:p>
          <a:p>
            <a:pPr marL="742950" lvl="1" indent="-285750">
              <a:lnSpc>
                <a:spcPct val="150000"/>
              </a:lnSpc>
              <a:buFont typeface="Wingdings" panose="05000000000000000000" pitchFamily="2" charset="2"/>
              <a:buChar char="à"/>
            </a:pPr>
            <a:r>
              <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4 types de sols </a:t>
            </a:r>
            <a:r>
              <a:rPr lang="en-US"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assez</a:t>
            </a:r>
            <a:r>
              <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éloignés</a:t>
            </a:r>
            <a:r>
              <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des habitats </a:t>
            </a:r>
            <a:r>
              <a:rPr lang="en-US"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intelligents</a:t>
            </a:r>
            <a:endPar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différences suffisamment importantes pour valider de la faisabilité de la méthode</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taux de reconnaissance satisfaisants</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des améliorations sont encore nécessaires</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plus de participants </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prétraitement des données (</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p.ex.</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appliquer un filtre)</a:t>
            </a:r>
            <a:endPar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222675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Une architecture d’habitat intelligent distribuée</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2730392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night sky&#10;&#10;Description automatically generated">
            <a:extLst>
              <a:ext uri="{FF2B5EF4-FFF2-40B4-BE49-F238E27FC236}">
                <a16:creationId xmlns:a16="http://schemas.microsoft.com/office/drawing/2014/main" id="{21682ED9-726C-4712-97B8-ED8FAAF9C50F}"/>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0" y="1103829"/>
            <a:ext cx="9144000" cy="5730240"/>
          </a:xfrm>
          <a:prstGeom prst="rect">
            <a:avLst/>
          </a:prstGeom>
        </p:spPr>
      </p:pic>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Une architecture évolutive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82E3DA5B-B4B3-4BB7-95E2-ACE5640A9EBB}"/>
              </a:ext>
            </a:extLst>
          </p:cNvPr>
          <p:cNvSpPr txBox="1"/>
          <p:nvPr/>
        </p:nvSpPr>
        <p:spPr>
          <a:xfrm>
            <a:off x="390739" y="2075866"/>
            <a:ext cx="8502052" cy="3509294"/>
          </a:xfrm>
          <a:prstGeom prst="rect">
            <a:avLst/>
          </a:prstGeom>
          <a:noFill/>
        </p:spPr>
        <p:txBody>
          <a:bodyPr wrap="square" rtlCol="0">
            <a:spAutoFit/>
          </a:bodyPr>
          <a:lstStyle/>
          <a:p>
            <a:pPr marL="285750" indent="-285750">
              <a:lnSpc>
                <a:spcPct val="150000"/>
              </a:lnSpc>
              <a:spcAft>
                <a:spcPts val="6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inspirée des architecture de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cloud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privé sur site</a:t>
            </a:r>
          </a:p>
          <a:p>
            <a:pPr marL="742950" lvl="1"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mécanismes qui garantissent la haute disponibilité de l’infrastructure matérielle et logicielle</a:t>
            </a:r>
          </a:p>
          <a:p>
            <a:pPr marL="1200150" lvl="2"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meilleure niveau de fiabilité</a:t>
            </a:r>
          </a:p>
          <a:p>
            <a:pPr marL="1200150" lvl="2"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mise à l’échelle simplifiée</a:t>
            </a:r>
          </a:p>
          <a:p>
            <a:pPr marL="742950" lvl="1"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moins de complexité dans la maintenance</a:t>
            </a:r>
          </a:p>
          <a:p>
            <a:pPr marL="742950" lvl="1"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offrent une meilleure évolutivité</a:t>
            </a:r>
          </a:p>
          <a:p>
            <a:pPr>
              <a:lnSpc>
                <a:spcPct val="150000"/>
              </a:lnSpc>
              <a:spcAft>
                <a:spcPts val="600"/>
              </a:spcAf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elle reposent sur l’utilisation de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microservices</a:t>
            </a: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864038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Une architecture évolutive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51D17CEC-22B4-400A-9A20-99E8D46BF2EA}"/>
              </a:ext>
            </a:extLst>
          </p:cNvPr>
          <p:cNvSpPr txBox="1"/>
          <p:nvPr/>
        </p:nvSpPr>
        <p:spPr>
          <a:xfrm>
            <a:off x="390739" y="4005783"/>
            <a:ext cx="8502052" cy="231454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diviser une application en un ensemble de services plus petits, indépendants et interconnectés plutôt que de placer tous les composants logiciels dans une seule instance.</a:t>
            </a:r>
          </a:p>
          <a:p>
            <a:pPr marL="742950" lvl="1" indent="-285750">
              <a:lnSpc>
                <a:spcPct val="150000"/>
              </a:lnSpc>
              <a:buFont typeface="Wingdings" panose="05000000000000000000" pitchFamily="2" charset="2"/>
              <a:buChar char="à"/>
            </a:pPr>
            <a:r>
              <a:rPr lang="fr-FR" sz="14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agilité</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sz="14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réutilisabilité</a:t>
            </a:r>
          </a:p>
          <a:p>
            <a:pPr marL="742950" lvl="1" indent="-285750">
              <a:lnSpc>
                <a:spcPct val="150000"/>
              </a:lnSpc>
              <a:buFont typeface="Wingdings" panose="05000000000000000000" pitchFamily="2" charset="2"/>
              <a:buChar char="à"/>
            </a:pPr>
            <a:r>
              <a:rPr lang="fr-FR" sz="14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agnosticisme technologique</a:t>
            </a:r>
          </a:p>
          <a:p>
            <a:pPr marL="742950" lvl="1" indent="-285750">
              <a:lnSpc>
                <a:spcPct val="150000"/>
              </a:lnSpc>
              <a:buFont typeface="Wingdings" panose="05000000000000000000" pitchFamily="2" charset="2"/>
              <a:buChar char="à"/>
            </a:pPr>
            <a:r>
              <a:rPr lang="fr-FR" sz="14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extensibilité</a:t>
            </a:r>
          </a:p>
          <a:p>
            <a:pPr marL="742950" lvl="1" indent="-285750">
              <a:lnSpc>
                <a:spcPct val="150000"/>
              </a:lnSpc>
              <a:buFont typeface="Wingdings" panose="05000000000000000000" pitchFamily="2" charset="2"/>
              <a:buChar char="à"/>
            </a:pPr>
            <a:r>
              <a:rPr lang="fr-FR" sz="14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fiabilité</a:t>
            </a:r>
          </a:p>
        </p:txBody>
      </p:sp>
      <p:graphicFrame>
        <p:nvGraphicFramePr>
          <p:cNvPr id="3" name="Object 2">
            <a:extLst>
              <a:ext uri="{FF2B5EF4-FFF2-40B4-BE49-F238E27FC236}">
                <a16:creationId xmlns:a16="http://schemas.microsoft.com/office/drawing/2014/main" id="{D979A0B7-7914-4BCC-8336-8533D629109C}"/>
              </a:ext>
            </a:extLst>
          </p:cNvPr>
          <p:cNvGraphicFramePr>
            <a:graphicFrameLocks noChangeAspect="1"/>
          </p:cNvGraphicFramePr>
          <p:nvPr>
            <p:extLst>
              <p:ext uri="{D42A27DB-BD31-4B8C-83A1-F6EECF244321}">
                <p14:modId xmlns:p14="http://schemas.microsoft.com/office/powerpoint/2010/main" val="2548803886"/>
              </p:ext>
            </p:extLst>
          </p:nvPr>
        </p:nvGraphicFramePr>
        <p:xfrm>
          <a:off x="2122087" y="1609221"/>
          <a:ext cx="4899825" cy="2241382"/>
        </p:xfrm>
        <a:graphic>
          <a:graphicData uri="http://schemas.openxmlformats.org/presentationml/2006/ole">
            <mc:AlternateContent xmlns:mc="http://schemas.openxmlformats.org/markup-compatibility/2006">
              <mc:Choice xmlns:v="urn:schemas-microsoft-com:vml" Requires="v">
                <p:oleObj name="Acrobat Document" r:id="rId3" imgW="6080547" imgH="2781008" progId="AcroExch.Document.DC">
                  <p:embed/>
                </p:oleObj>
              </mc:Choice>
              <mc:Fallback>
                <p:oleObj name="Acrobat Document" r:id="rId3" imgW="6080547" imgH="2781008" progId="AcroExch.Document.DC">
                  <p:embed/>
                  <p:pic>
                    <p:nvPicPr>
                      <p:cNvPr id="0" name=""/>
                      <p:cNvPicPr/>
                      <p:nvPr/>
                    </p:nvPicPr>
                    <p:blipFill>
                      <a:blip r:embed="rId4"/>
                      <a:stretch>
                        <a:fillRect/>
                      </a:stretch>
                    </p:blipFill>
                    <p:spPr>
                      <a:xfrm>
                        <a:off x="2122087" y="1609221"/>
                        <a:ext cx="4899825" cy="2241382"/>
                      </a:xfrm>
                      <a:prstGeom prst="rect">
                        <a:avLst/>
                      </a:prstGeom>
                    </p:spPr>
                  </p:pic>
                </p:oleObj>
              </mc:Fallback>
            </mc:AlternateContent>
          </a:graphicData>
        </a:graphic>
      </p:graphicFrame>
    </p:spTree>
    <p:extLst>
      <p:ext uri="{BB962C8B-B14F-4D97-AF65-F5344CB8AC3E}">
        <p14:creationId xmlns:p14="http://schemas.microsoft.com/office/powerpoint/2010/main" val="39180098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Architectures de microservices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315C6013-052A-4C0C-913E-2C2F52950859}"/>
              </a:ext>
            </a:extLst>
          </p:cNvPr>
          <p:cNvGraphicFramePr>
            <a:graphicFrameLocks noChangeAspect="1"/>
          </p:cNvGraphicFramePr>
          <p:nvPr>
            <p:extLst>
              <p:ext uri="{D42A27DB-BD31-4B8C-83A1-F6EECF244321}">
                <p14:modId xmlns:p14="http://schemas.microsoft.com/office/powerpoint/2010/main" val="3179257428"/>
              </p:ext>
            </p:extLst>
          </p:nvPr>
        </p:nvGraphicFramePr>
        <p:xfrm>
          <a:off x="634546" y="1698381"/>
          <a:ext cx="3559175" cy="4411662"/>
        </p:xfrm>
        <a:graphic>
          <a:graphicData uri="http://schemas.openxmlformats.org/presentationml/2006/ole">
            <mc:AlternateContent xmlns:mc="http://schemas.openxmlformats.org/markup-compatibility/2006">
              <mc:Choice xmlns:v="urn:schemas-microsoft-com:vml" Requires="v">
                <p:oleObj name="Acrobat Document" r:id="rId3" imgW="3558505" imgH="4411577" progId="AcroExch.Document.DC">
                  <p:embed/>
                </p:oleObj>
              </mc:Choice>
              <mc:Fallback>
                <p:oleObj name="Acrobat Document" r:id="rId3" imgW="3558505" imgH="4411577" progId="AcroExch.Document.DC">
                  <p:embed/>
                  <p:pic>
                    <p:nvPicPr>
                      <p:cNvPr id="0" name=""/>
                      <p:cNvPicPr/>
                      <p:nvPr/>
                    </p:nvPicPr>
                    <p:blipFill>
                      <a:blip r:embed="rId4"/>
                      <a:stretch>
                        <a:fillRect/>
                      </a:stretch>
                    </p:blipFill>
                    <p:spPr>
                      <a:xfrm>
                        <a:off x="634546" y="1698381"/>
                        <a:ext cx="3559175" cy="4411662"/>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9835CC87-BA8D-42F3-859F-F25109F91E8F}"/>
              </a:ext>
            </a:extLst>
          </p:cNvPr>
          <p:cNvSpPr txBox="1"/>
          <p:nvPr/>
        </p:nvSpPr>
        <p:spPr>
          <a:xfrm>
            <a:off x="4437528" y="1800658"/>
            <a:ext cx="4412559" cy="4093941"/>
          </a:xfrm>
          <a:prstGeom prst="rect">
            <a:avLst/>
          </a:prstGeom>
          <a:noFill/>
        </p:spPr>
        <p:txBody>
          <a:bodyPr wrap="square" rtlCol="0">
            <a:spAutoFit/>
          </a:bodyPr>
          <a:lstStyle/>
          <a:p>
            <a:pPr algn="ctr">
              <a:lnSpc>
                <a:spcPct val="150000"/>
              </a:lnSpc>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Pourquoi les conteneurs ?</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utilisation plus efficace des ressources</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partagent un système d’exploitation hôte unique</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leur exécution dans des espaces séparés les uns des autres </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ont accès à certaines parties du système hôte</a:t>
            </a:r>
          </a:p>
        </p:txBody>
      </p:sp>
      <p:sp>
        <p:nvSpPr>
          <p:cNvPr id="10" name="Rectangle 9">
            <a:extLst>
              <a:ext uri="{FF2B5EF4-FFF2-40B4-BE49-F238E27FC236}">
                <a16:creationId xmlns:a16="http://schemas.microsoft.com/office/drawing/2014/main" id="{3D65D787-5926-4190-950D-4F39E5048D1D}"/>
              </a:ext>
            </a:extLst>
          </p:cNvPr>
          <p:cNvSpPr/>
          <p:nvPr/>
        </p:nvSpPr>
        <p:spPr>
          <a:xfrm>
            <a:off x="390739" y="1528807"/>
            <a:ext cx="1927918" cy="2302964"/>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992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Organisation matérielle de l’architecture proposée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extLst>
              <p:ext uri="{D42A27DB-BD31-4B8C-83A1-F6EECF244321}">
                <p14:modId xmlns:p14="http://schemas.microsoft.com/office/powerpoint/2010/main" val="801091611"/>
              </p:ext>
            </p:extLst>
          </p:nvPr>
        </p:nvGraphicFramePr>
        <p:xfrm>
          <a:off x="630884" y="1848340"/>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0" name=""/>
                      <p:cNvPicPr/>
                      <p:nvPr/>
                    </p:nvPicPr>
                    <p:blipFill>
                      <a:blip r:embed="rId4"/>
                      <a:stretch>
                        <a:fillRect/>
                      </a:stretch>
                    </p:blipFill>
                    <p:spPr>
                      <a:xfrm>
                        <a:off x="630884" y="1848340"/>
                        <a:ext cx="8061325" cy="4471987"/>
                      </a:xfrm>
                      <a:prstGeom prst="rect">
                        <a:avLst/>
                      </a:prstGeom>
                    </p:spPr>
                  </p:pic>
                </p:oleObj>
              </mc:Fallback>
            </mc:AlternateContent>
          </a:graphicData>
        </a:graphic>
      </p:graphicFrame>
    </p:spTree>
    <p:extLst>
      <p:ext uri="{BB962C8B-B14F-4D97-AF65-F5344CB8AC3E}">
        <p14:creationId xmlns:p14="http://schemas.microsoft.com/office/powerpoint/2010/main" val="626452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Organisation matérielle de l’architecture proposée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nvGraphicFramePr>
        <p:xfrm>
          <a:off x="630884" y="1848340"/>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30884" y="1848340"/>
                        <a:ext cx="8061325" cy="4471987"/>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2D545DB-E5CD-4A23-9103-B6288B1200FD}"/>
              </a:ext>
            </a:extLst>
          </p:cNvPr>
          <p:cNvSpPr/>
          <p:nvPr/>
        </p:nvSpPr>
        <p:spPr>
          <a:xfrm>
            <a:off x="1522106" y="1706880"/>
            <a:ext cx="4935844" cy="2072639"/>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884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Organisation matérielle de l’architecture proposée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nvGraphicFramePr>
        <p:xfrm>
          <a:off x="630884" y="1848340"/>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30884" y="1848340"/>
                        <a:ext cx="8061325" cy="4471987"/>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1E2732A-B44B-4E68-96DB-AABB7C659B6C}"/>
              </a:ext>
            </a:extLst>
          </p:cNvPr>
          <p:cNvSpPr/>
          <p:nvPr/>
        </p:nvSpPr>
        <p:spPr>
          <a:xfrm>
            <a:off x="2733040" y="4500880"/>
            <a:ext cx="3139440" cy="1696720"/>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601E631-BBAB-4EDF-8890-C1F3682A31F6}"/>
              </a:ext>
            </a:extLst>
          </p:cNvPr>
          <p:cNvSpPr txBox="1"/>
          <p:nvPr/>
        </p:nvSpPr>
        <p:spPr>
          <a:xfrm>
            <a:off x="6467428" y="4639077"/>
            <a:ext cx="2410353" cy="958660"/>
          </a:xfrm>
          <a:prstGeom prst="rect">
            <a:avLst/>
          </a:prstGeom>
          <a:noFill/>
        </p:spPr>
        <p:txBody>
          <a:bodyPr wrap="square" rtlCol="0">
            <a:spAutoFit/>
          </a:bodyPr>
          <a:lstStyle/>
          <a:p>
            <a:pPr algn="ctr">
              <a:lnSpc>
                <a:spcPct val="150000"/>
              </a:lnSpc>
            </a:pPr>
            <a:r>
              <a:rPr lang="fr-FR" sz="20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système de fichiers distribué</a:t>
            </a:r>
            <a:endParaRPr lang="fr-FR" sz="2000" b="1" dirty="0">
              <a:solidFill>
                <a:srgbClr val="2F71D1"/>
              </a:solidFill>
              <a:latin typeface="Helvetica" panose="020B0604020202020204" pitchFamily="34" charset="0"/>
              <a:cs typeface="Helvetica" panose="020B0604020202020204" pitchFamily="34" charset="0"/>
            </a:endParaRPr>
          </a:p>
        </p:txBody>
      </p:sp>
      <p:cxnSp>
        <p:nvCxnSpPr>
          <p:cNvPr id="6" name="Straight Arrow Connector 5">
            <a:extLst>
              <a:ext uri="{FF2B5EF4-FFF2-40B4-BE49-F238E27FC236}">
                <a16:creationId xmlns:a16="http://schemas.microsoft.com/office/drawing/2014/main" id="{514B871C-5821-4C86-B2F5-EB7D4B8111ED}"/>
              </a:ext>
            </a:extLst>
          </p:cNvPr>
          <p:cNvCxnSpPr/>
          <p:nvPr/>
        </p:nvCxnSpPr>
        <p:spPr>
          <a:xfrm flipV="1">
            <a:off x="5872480" y="4988689"/>
            <a:ext cx="898710" cy="358815"/>
          </a:xfrm>
          <a:prstGeom prst="straightConnector1">
            <a:avLst/>
          </a:prstGeom>
          <a:ln w="38100">
            <a:solidFill>
              <a:srgbClr val="2F71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368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en-US" sz="2800" dirty="0" err="1">
                <a:solidFill>
                  <a:schemeClr val="bg1"/>
                </a:solidFill>
                <a:latin typeface="Helvetica" panose="020B0604020202020204" pitchFamily="34" charset="0"/>
                <a:cs typeface="Helvetica" panose="020B0604020202020204" pitchFamily="34" charset="0"/>
              </a:rPr>
              <a:t>Contexte</a:t>
            </a:r>
            <a:endParaRPr lang="en-US"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a:t>
            </a:fld>
            <a:endParaRPr lang="en-US" sz="1000" dirty="0">
              <a:latin typeface="Helvetica" panose="020B0604020202020204" pitchFamily="34" charset="0"/>
              <a:cs typeface="Helvetica" panose="020B0604020202020204" pitchFamily="34" charset="0"/>
            </a:endParaRPr>
          </a:p>
        </p:txBody>
      </p:sp>
      <p:sp>
        <p:nvSpPr>
          <p:cNvPr id="5" name="TextBox 4"/>
          <p:cNvSpPr txBox="1"/>
          <p:nvPr/>
        </p:nvSpPr>
        <p:spPr>
          <a:xfrm>
            <a:off x="1389082" y="1833451"/>
            <a:ext cx="6365835" cy="456535"/>
          </a:xfrm>
          <a:prstGeom prst="rect">
            <a:avLst/>
          </a:prstGeom>
          <a:noFill/>
        </p:spPr>
        <p:txBody>
          <a:bodyPr wrap="square" rtlCol="0">
            <a:spAutoFit/>
          </a:bodyPr>
          <a:lstStyle/>
          <a:p>
            <a:pPr>
              <a:lnSpc>
                <a:spcPct val="150000"/>
              </a:lnSpc>
            </a:pPr>
            <a:r>
              <a:rPr lang="fr-FR" b="1" dirty="0">
                <a:solidFill>
                  <a:schemeClr val="tx1">
                    <a:lumMod val="65000"/>
                    <a:lumOff val="35000"/>
                  </a:schemeClr>
                </a:solidFill>
                <a:latin typeface="Helvetica" panose="020B0604020202020204" pitchFamily="34" charset="0"/>
                <a:cs typeface="Helvetica" panose="020B0604020202020204" pitchFamily="34" charset="0"/>
              </a:rPr>
              <a:t>la surpopulation est un problème actuel d’</a:t>
            </a:r>
            <a:r>
              <a:rPr lang="fr-FR" b="1" u="sng" dirty="0">
                <a:solidFill>
                  <a:schemeClr val="tx1">
                    <a:lumMod val="65000"/>
                    <a:lumOff val="35000"/>
                  </a:schemeClr>
                </a:solidFill>
                <a:latin typeface="Helvetica" panose="020B0604020202020204" pitchFamily="34" charset="0"/>
                <a:cs typeface="Helvetica" panose="020B0604020202020204" pitchFamily="34" charset="0"/>
              </a:rPr>
              <a:t>envergure</a:t>
            </a:r>
            <a:r>
              <a:rPr lang="fr-FR" b="1" dirty="0">
                <a:solidFill>
                  <a:schemeClr val="tx1">
                    <a:lumMod val="65000"/>
                    <a:lumOff val="35000"/>
                  </a:schemeClr>
                </a:solidFill>
                <a:latin typeface="Helvetica" panose="020B0604020202020204" pitchFamily="34" charset="0"/>
                <a:cs typeface="Helvetica" panose="020B0604020202020204" pitchFamily="34" charset="0"/>
              </a:rPr>
              <a:t> !</a:t>
            </a:r>
          </a:p>
        </p:txBody>
      </p:sp>
      <p:sp>
        <p:nvSpPr>
          <p:cNvPr id="2" name="Arrow: Down 1">
            <a:extLst>
              <a:ext uri="{FF2B5EF4-FFF2-40B4-BE49-F238E27FC236}">
                <a16:creationId xmlns:a16="http://schemas.microsoft.com/office/drawing/2014/main" id="{51D78197-CCF5-4DF4-96E5-A2DA13E073C3}"/>
              </a:ext>
            </a:extLst>
          </p:cNvPr>
          <p:cNvSpPr/>
          <p:nvPr/>
        </p:nvSpPr>
        <p:spPr>
          <a:xfrm>
            <a:off x="4399383" y="2618241"/>
            <a:ext cx="345232" cy="300104"/>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622024C-2B5F-4F9C-A28A-1C010CF289F2}"/>
              </a:ext>
            </a:extLst>
          </p:cNvPr>
          <p:cNvSpPr txBox="1"/>
          <p:nvPr/>
        </p:nvSpPr>
        <p:spPr>
          <a:xfrm>
            <a:off x="637443" y="3246600"/>
            <a:ext cx="7877907" cy="2164695"/>
          </a:xfrm>
          <a:prstGeom prst="rect">
            <a:avLst/>
          </a:prstGeom>
          <a:noFill/>
        </p:spPr>
        <p:txBody>
          <a:bodyPr wrap="square" rtlCol="0">
            <a:spAutoFit/>
          </a:bodyPr>
          <a:lstStyle/>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augmentation de personnes ayant une autonomie diminuée… </a:t>
            </a:r>
          </a:p>
          <a:p>
            <a:pPr>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…souvent corrélée aux maladies neurodégénératives (Alzheimer, Parkinson,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etc.</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b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b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…ou aux différents handicaps (physique, sensoriel, intellectuel).</a:t>
            </a:r>
            <a:endParaRPr lang="fr-FR"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2" name="ZoneTexte 2">
            <a:extLst>
              <a:ext uri="{FF2B5EF4-FFF2-40B4-BE49-F238E27FC236}">
                <a16:creationId xmlns:a16="http://schemas.microsoft.com/office/drawing/2014/main" id="{EF04EF84-97D5-4C6C-8D7B-A852A2A9D0DE}"/>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C6D6811E-C30F-455A-B218-00AF607DDFEC}"/>
              </a:ext>
            </a:extLst>
          </p:cNvPr>
          <p:cNvSpPr txBox="1"/>
          <p:nvPr/>
        </p:nvSpPr>
        <p:spPr>
          <a:xfrm>
            <a:off x="1389082" y="6244281"/>
            <a:ext cx="6925862" cy="294632"/>
          </a:xfrm>
          <a:prstGeom prst="rect">
            <a:avLst/>
          </a:prstGeom>
          <a:noFill/>
        </p:spPr>
        <p:txBody>
          <a:bodyPr wrap="square" rtlCol="0">
            <a:spAutoFit/>
          </a:bodyPr>
          <a:lstStyle/>
          <a:p>
            <a:pPr>
              <a:lnSpc>
                <a:spcPct val="150000"/>
              </a:lnSpc>
            </a:pP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(Prince </a:t>
            </a:r>
            <a:r>
              <a:rPr lang="fr-FR" sz="10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2016)</a:t>
            </a:r>
            <a:endParaRPr lang="fr-FR" sz="1000"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79707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Organisation matérielle de l’architecture proposée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extLst>
              <p:ext uri="{D42A27DB-BD31-4B8C-83A1-F6EECF244321}">
                <p14:modId xmlns:p14="http://schemas.microsoft.com/office/powerpoint/2010/main" val="3769341037"/>
              </p:ext>
            </p:extLst>
          </p:nvPr>
        </p:nvGraphicFramePr>
        <p:xfrm>
          <a:off x="630884" y="1848340"/>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30884" y="1848340"/>
                        <a:ext cx="8061325" cy="4471987"/>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1E2732A-B44B-4E68-96DB-AABB7C659B6C}"/>
              </a:ext>
            </a:extLst>
          </p:cNvPr>
          <p:cNvSpPr/>
          <p:nvPr/>
        </p:nvSpPr>
        <p:spPr>
          <a:xfrm>
            <a:off x="2733040" y="4500880"/>
            <a:ext cx="3139440" cy="1696720"/>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DC9F3C8E-E8D5-43F3-B2AD-9FD25AF8F93B}"/>
              </a:ext>
            </a:extLst>
          </p:cNvPr>
          <p:cNvCxnSpPr>
            <a:cxnSpLocks/>
          </p:cNvCxnSpPr>
          <p:nvPr/>
        </p:nvCxnSpPr>
        <p:spPr>
          <a:xfrm flipH="1">
            <a:off x="2987040" y="4653280"/>
            <a:ext cx="975360" cy="13309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94F5A1B-7EB4-4BB9-B5D7-46E99A0EC949}"/>
              </a:ext>
            </a:extLst>
          </p:cNvPr>
          <p:cNvCxnSpPr>
            <a:cxnSpLocks/>
          </p:cNvCxnSpPr>
          <p:nvPr/>
        </p:nvCxnSpPr>
        <p:spPr>
          <a:xfrm>
            <a:off x="2987040" y="4653280"/>
            <a:ext cx="1076960" cy="13309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7DF0798-401C-4716-B044-B56FA9E75AA8}"/>
              </a:ext>
            </a:extLst>
          </p:cNvPr>
          <p:cNvCxnSpPr>
            <a:cxnSpLocks/>
          </p:cNvCxnSpPr>
          <p:nvPr/>
        </p:nvCxnSpPr>
        <p:spPr>
          <a:xfrm>
            <a:off x="5872480" y="5242560"/>
            <a:ext cx="965200" cy="0"/>
          </a:xfrm>
          <a:prstGeom prst="straightConnector1">
            <a:avLst/>
          </a:prstGeom>
          <a:ln w="38100">
            <a:solidFill>
              <a:srgbClr val="2F71D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B789A40-C367-4770-8455-1B03E2D88FC7}"/>
              </a:ext>
            </a:extLst>
          </p:cNvPr>
          <p:cNvSpPr txBox="1"/>
          <p:nvPr/>
        </p:nvSpPr>
        <p:spPr>
          <a:xfrm>
            <a:off x="6594451" y="4741422"/>
            <a:ext cx="2351757" cy="1287532"/>
          </a:xfrm>
          <a:prstGeom prst="rect">
            <a:avLst/>
          </a:prstGeom>
          <a:noFill/>
        </p:spPr>
        <p:txBody>
          <a:bodyPr wrap="square" rtlCol="0">
            <a:spAutoFit/>
          </a:bodyPr>
          <a:lstStyle/>
          <a:p>
            <a:pPr algn="ctr">
              <a:lnSpc>
                <a:spcPct val="150000"/>
              </a:lnSpc>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réplication complète</a:t>
            </a:r>
          </a:p>
          <a:p>
            <a:pPr algn="ctr">
              <a:lnSpc>
                <a:spcPct val="150000"/>
              </a:lnSpc>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entre f0 et f1</a:t>
            </a:r>
            <a:endParaRPr lang="fr-FR"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85118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Le Cluster</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2" name="TextBox 11">
            <a:extLst>
              <a:ext uri="{FF2B5EF4-FFF2-40B4-BE49-F238E27FC236}">
                <a16:creationId xmlns:a16="http://schemas.microsoft.com/office/drawing/2014/main" id="{BCFFFFA1-3CDA-4CC0-B558-A930B68D608D}"/>
              </a:ext>
            </a:extLst>
          </p:cNvPr>
          <p:cNvSpPr txBox="1"/>
          <p:nvPr/>
        </p:nvSpPr>
        <p:spPr>
          <a:xfrm>
            <a:off x="390739" y="1641798"/>
            <a:ext cx="8502052" cy="4524828"/>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orchestration</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on parle de services pour identifier les conteneurs</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que doit-il exécuter ? Comment ? Où ?</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réplication à travers les différents nœuds du cluster</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défini le rôle de chaque nœud :</a:t>
            </a:r>
          </a:p>
          <a:p>
            <a:pPr marL="1200150" lvl="2"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managers</a:t>
            </a:r>
            <a:r>
              <a:rPr lang="fr-FR" sz="16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gestion du cluster. Il reçoivent les définitions de services</a:t>
            </a:r>
          </a:p>
          <a:p>
            <a:pPr marL="1200150" lvl="2" indent="-285750">
              <a:lnSpc>
                <a:spcPct val="150000"/>
              </a:lnSpc>
              <a:buFont typeface="Wingdings" panose="05000000000000000000" pitchFamily="2" charset="2"/>
              <a:buChar char="à"/>
            </a:pPr>
            <a:r>
              <a:rPr lang="fr-FR" sz="16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workers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contiennent un agent qui a pour rôle de rendre compte aux managers de l’état des services qui lui leur sont attribué</a:t>
            </a:r>
          </a:p>
          <a:p>
            <a:pPr marL="742950" lvl="1"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Politique de mise en œuvre : </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 est préférable d’avoir un nombre impair de managers </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 leader est élu parmi les managers (Raft) </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r>
              <a:rPr lang="fr-FR" sz="12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MacKenzie</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2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2006)</a:t>
            </a: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leader est responsable de toutes les décisions des managers</a:t>
            </a:r>
          </a:p>
        </p:txBody>
      </p:sp>
    </p:spTree>
    <p:extLst>
      <p:ext uri="{BB962C8B-B14F-4D97-AF65-F5344CB8AC3E}">
        <p14:creationId xmlns:p14="http://schemas.microsoft.com/office/powerpoint/2010/main" val="33686543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Fiabilité</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extLst>
              <p:ext uri="{D42A27DB-BD31-4B8C-83A1-F6EECF244321}">
                <p14:modId xmlns:p14="http://schemas.microsoft.com/office/powerpoint/2010/main" val="2623239467"/>
              </p:ext>
            </p:extLst>
          </p:nvPr>
        </p:nvGraphicFramePr>
        <p:xfrm>
          <a:off x="-679756" y="1772591"/>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79756" y="1772591"/>
                        <a:ext cx="8061325" cy="4471987"/>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2D545DB-E5CD-4A23-9103-B6288B1200FD}"/>
              </a:ext>
            </a:extLst>
          </p:cNvPr>
          <p:cNvSpPr/>
          <p:nvPr/>
        </p:nvSpPr>
        <p:spPr>
          <a:xfrm>
            <a:off x="5098426" y="1772590"/>
            <a:ext cx="2379334" cy="318548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9FB0BB5-3F5D-4803-A3C0-99136639D60B}"/>
              </a:ext>
            </a:extLst>
          </p:cNvPr>
          <p:cNvSpPr txBox="1"/>
          <p:nvPr/>
        </p:nvSpPr>
        <p:spPr>
          <a:xfrm>
            <a:off x="5349635" y="2010872"/>
            <a:ext cx="3794365" cy="189333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quorum Raft :</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m0 a été élu leader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E19AF6-0DF2-444B-988F-4FC1D888CC70}"/>
                  </a:ext>
                </a:extLst>
              </p:cNvPr>
              <p:cNvSpPr txBox="1"/>
              <p:nvPr/>
            </p:nvSpPr>
            <p:spPr>
              <a:xfrm>
                <a:off x="5759525" y="2590260"/>
                <a:ext cx="2683363"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f>
                          <m:fPr>
                            <m:type m:val="lin"/>
                            <m:ctrlPr>
                              <a:rPr lang="en-US"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𝑁</m:t>
                            </m:r>
                            <m:r>
                              <a:rPr lang="en-US" b="0" i="1" smtClean="0">
                                <a:solidFill>
                                  <a:schemeClr val="tx1">
                                    <a:lumMod val="65000"/>
                                    <a:lumOff val="35000"/>
                                  </a:schemeClr>
                                </a:solidFill>
                                <a:latin typeface="Cambria Math" panose="02040503050406030204" pitchFamily="18" charset="0"/>
                              </a:rPr>
                              <m:t>−1)</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 1 </a:t>
                </a:r>
                <a:r>
                  <a:rPr lang="en-US" dirty="0" err="1">
                    <a:solidFill>
                      <a:schemeClr val="tx1">
                        <a:lumMod val="65000"/>
                        <a:lumOff val="35000"/>
                      </a:schemeClr>
                    </a:solidFill>
                  </a:rPr>
                  <a:t>défaillance</a:t>
                </a:r>
                <a:endParaRPr lang="en-US" dirty="0">
                  <a:solidFill>
                    <a:schemeClr val="tx1">
                      <a:lumMod val="65000"/>
                      <a:lumOff val="35000"/>
                    </a:schemeClr>
                  </a:solidFill>
                </a:endParaRPr>
              </a:p>
            </p:txBody>
          </p:sp>
        </mc:Choice>
        <mc:Fallback xmlns="">
          <p:sp>
            <p:nvSpPr>
              <p:cNvPr id="5" name="TextBox 4">
                <a:extLst>
                  <a:ext uri="{FF2B5EF4-FFF2-40B4-BE49-F238E27FC236}">
                    <a16:creationId xmlns:a16="http://schemas.microsoft.com/office/drawing/2014/main" id="{8DE19AF6-0DF2-444B-988F-4FC1D888CC70}"/>
                  </a:ext>
                </a:extLst>
              </p:cNvPr>
              <p:cNvSpPr txBox="1">
                <a:spLocks noRot="1" noChangeAspect="1" noMove="1" noResize="1" noEditPoints="1" noAdjustHandles="1" noChangeArrowheads="1" noChangeShapeType="1" noTextEdit="1"/>
              </p:cNvSpPr>
              <p:nvPr/>
            </p:nvSpPr>
            <p:spPr>
              <a:xfrm>
                <a:off x="5759525" y="2590260"/>
                <a:ext cx="2683363" cy="276999"/>
              </a:xfrm>
              <a:prstGeom prst="rect">
                <a:avLst/>
              </a:prstGeom>
              <a:blipFill>
                <a:blip r:embed="rId5"/>
                <a:stretch>
                  <a:fillRect l="-1136" t="-175556" r="-1591" b="-2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D6FFD91-309C-4112-9312-5E1012F70205}"/>
                  </a:ext>
                </a:extLst>
              </p:cNvPr>
              <p:cNvSpPr txBox="1"/>
              <p:nvPr/>
            </p:nvSpPr>
            <p:spPr>
              <a:xfrm>
                <a:off x="5759524" y="2974066"/>
                <a:ext cx="2489592"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d>
                          <m:dPr>
                            <m:ctrlPr>
                              <a:rPr lang="en-US" b="0" i="1" smtClean="0">
                                <a:solidFill>
                                  <a:schemeClr val="tx1">
                                    <a:lumMod val="65000"/>
                                    <a:lumOff val="35000"/>
                                  </a:schemeClr>
                                </a:solidFill>
                                <a:latin typeface="Cambria Math" panose="02040503050406030204" pitchFamily="18" charset="0"/>
                              </a:rPr>
                            </m:ctrlPr>
                          </m:dPr>
                          <m:e>
                            <m:f>
                              <m:fPr>
                                <m:type m:val="lin"/>
                                <m:ctrlPr>
                                  <a:rPr lang="en-US" b="0"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𝑁</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+1</m:t>
                        </m:r>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 2 décideurs</a:t>
                </a:r>
              </a:p>
            </p:txBody>
          </p:sp>
        </mc:Choice>
        <mc:Fallback xmlns="">
          <p:sp>
            <p:nvSpPr>
              <p:cNvPr id="18" name="TextBox 17">
                <a:extLst>
                  <a:ext uri="{FF2B5EF4-FFF2-40B4-BE49-F238E27FC236}">
                    <a16:creationId xmlns:a16="http://schemas.microsoft.com/office/drawing/2014/main" id="{6D6FFD91-309C-4112-9312-5E1012F70205}"/>
                  </a:ext>
                </a:extLst>
              </p:cNvPr>
              <p:cNvSpPr txBox="1">
                <a:spLocks noRot="1" noChangeAspect="1" noMove="1" noResize="1" noEditPoints="1" noAdjustHandles="1" noChangeArrowheads="1" noChangeShapeType="1" noTextEdit="1"/>
              </p:cNvSpPr>
              <p:nvPr/>
            </p:nvSpPr>
            <p:spPr>
              <a:xfrm>
                <a:off x="5759524" y="2974066"/>
                <a:ext cx="2489592" cy="276999"/>
              </a:xfrm>
              <a:prstGeom prst="rect">
                <a:avLst/>
              </a:prstGeom>
              <a:blipFill>
                <a:blip r:embed="rId6"/>
                <a:stretch>
                  <a:fillRect l="-2941" t="-175556" r="-5147" b="-2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252CA2C-240B-4419-B9DF-BD3EAD35AB91}"/>
                  </a:ext>
                </a:extLst>
              </p:cNvPr>
              <p:cNvSpPr txBox="1"/>
              <p:nvPr/>
            </p:nvSpPr>
            <p:spPr>
              <a:xfrm>
                <a:off x="5564623" y="5921273"/>
                <a:ext cx="3364388" cy="523220"/>
              </a:xfrm>
              <a:prstGeom prst="rect">
                <a:avLst/>
              </a:prstGeom>
              <a:noFill/>
            </p:spPr>
            <p:txBody>
              <a:bodyPr wrap="square">
                <a:spAutoFit/>
              </a:bodyPr>
              <a:lstStyle/>
              <a:p>
                <a:pPr algn="r"/>
                <a:r>
                  <a:rPr lang="fr-CA" sz="1400" i="1" dirty="0">
                    <a:solidFill>
                      <a:schemeClr val="tx1">
                        <a:lumMod val="65000"/>
                        <a:lumOff val="35000"/>
                      </a:schemeClr>
                    </a:solidFill>
                    <a:latin typeface="Helvetica" panose="020B0604020202020204" pitchFamily="34" charset="0"/>
                    <a:cs typeface="Helvetica" panose="020B0604020202020204" pitchFamily="34" charset="0"/>
                  </a:rPr>
                  <a:t>o</a:t>
                </a:r>
                <a:r>
                  <a:rPr lang="fr-CA" sz="1400" b="0" i="1" dirty="0">
                    <a:solidFill>
                      <a:schemeClr val="tx1">
                        <a:lumMod val="65000"/>
                        <a:lumOff val="35000"/>
                      </a:schemeClr>
                    </a:solidFill>
                    <a:latin typeface="Helvetica" panose="020B0604020202020204" pitchFamily="34" charset="0"/>
                    <a:cs typeface="Helvetica" panose="020B0604020202020204" pitchFamily="34" charset="0"/>
                  </a:rPr>
                  <a:t>ù</a:t>
                </a:r>
                <a:r>
                  <a:rPr lang="fr-CA" sz="1400" b="0" i="1" dirty="0">
                    <a:solidFill>
                      <a:schemeClr val="tx1">
                        <a:lumMod val="65000"/>
                        <a:lumOff val="35000"/>
                      </a:schemeClr>
                    </a:solidFill>
                  </a:rPr>
                  <a:t> </a:t>
                </a:r>
                <a14:m>
                  <m:oMath xmlns:m="http://schemas.openxmlformats.org/officeDocument/2006/math">
                    <m:r>
                      <a:rPr lang="fr-CA" sz="1400" b="0" i="1" smtClean="0">
                        <a:solidFill>
                          <a:schemeClr val="tx1">
                            <a:lumMod val="65000"/>
                            <a:lumOff val="35000"/>
                          </a:schemeClr>
                        </a:solidFill>
                        <a:latin typeface="Cambria Math" panose="02040503050406030204" pitchFamily="18" charset="0"/>
                      </a:rPr>
                      <m:t>𝑁</m:t>
                    </m:r>
                  </m:oMath>
                </a14:m>
                <a:r>
                  <a:rPr lang="fr-CA" sz="1400" i="1" dirty="0"/>
                  <a:t> </a:t>
                </a:r>
                <a:r>
                  <a:rPr lang="fr-CA" sz="1400" i="1" dirty="0">
                    <a:solidFill>
                      <a:schemeClr val="tx1">
                        <a:lumMod val="65000"/>
                        <a:lumOff val="35000"/>
                      </a:schemeClr>
                    </a:solidFill>
                    <a:latin typeface="Helvetica" panose="020B0604020202020204" pitchFamily="34" charset="0"/>
                    <a:cs typeface="Helvetica" panose="020B0604020202020204" pitchFamily="34" charset="0"/>
                  </a:rPr>
                  <a:t>fait référence aux nombre de nœuds manager</a:t>
                </a:r>
              </a:p>
            </p:txBody>
          </p:sp>
        </mc:Choice>
        <mc:Fallback xmlns="">
          <p:sp>
            <p:nvSpPr>
              <p:cNvPr id="12" name="TextBox 11">
                <a:extLst>
                  <a:ext uri="{FF2B5EF4-FFF2-40B4-BE49-F238E27FC236}">
                    <a16:creationId xmlns:a16="http://schemas.microsoft.com/office/drawing/2014/main" id="{6252CA2C-240B-4419-B9DF-BD3EAD35AB91}"/>
                  </a:ext>
                </a:extLst>
              </p:cNvPr>
              <p:cNvSpPr txBox="1">
                <a:spLocks noRot="1" noChangeAspect="1" noMove="1" noResize="1" noEditPoints="1" noAdjustHandles="1" noChangeArrowheads="1" noChangeShapeType="1" noTextEdit="1"/>
              </p:cNvSpPr>
              <p:nvPr/>
            </p:nvSpPr>
            <p:spPr>
              <a:xfrm>
                <a:off x="5564623" y="5921273"/>
                <a:ext cx="3364388" cy="523220"/>
              </a:xfrm>
              <a:prstGeom prst="rect">
                <a:avLst/>
              </a:prstGeom>
              <a:blipFill>
                <a:blip r:embed="rId7"/>
                <a:stretch>
                  <a:fillRect t="-1163" r="-2174" b="-11628"/>
                </a:stretch>
              </a:blipFill>
            </p:spPr>
            <p:txBody>
              <a:bodyPr/>
              <a:lstStyle/>
              <a:p>
                <a:r>
                  <a:rPr lang="en-US">
                    <a:noFill/>
                  </a:rPr>
                  <a:t> </a:t>
                </a:r>
              </a:p>
            </p:txBody>
          </p:sp>
        </mc:Fallback>
      </mc:AlternateContent>
    </p:spTree>
    <p:extLst>
      <p:ext uri="{BB962C8B-B14F-4D97-AF65-F5344CB8AC3E}">
        <p14:creationId xmlns:p14="http://schemas.microsoft.com/office/powerpoint/2010/main" val="4016639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Fiabilité</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nvGraphicFramePr>
        <p:xfrm>
          <a:off x="-679756" y="1772591"/>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79756" y="1772591"/>
                        <a:ext cx="8061325" cy="4471987"/>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2D545DB-E5CD-4A23-9103-B6288B1200FD}"/>
              </a:ext>
            </a:extLst>
          </p:cNvPr>
          <p:cNvSpPr/>
          <p:nvPr/>
        </p:nvSpPr>
        <p:spPr>
          <a:xfrm>
            <a:off x="5098426" y="1772590"/>
            <a:ext cx="2379334" cy="318548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9FB0BB5-3F5D-4803-A3C0-99136639D60B}"/>
              </a:ext>
            </a:extLst>
          </p:cNvPr>
          <p:cNvSpPr txBox="1"/>
          <p:nvPr/>
        </p:nvSpPr>
        <p:spPr>
          <a:xfrm>
            <a:off x="5349635" y="2010872"/>
            <a:ext cx="3794365" cy="189333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quorum Raft :</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m0 a été élu leader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E19AF6-0DF2-444B-988F-4FC1D888CC70}"/>
                  </a:ext>
                </a:extLst>
              </p:cNvPr>
              <p:cNvSpPr txBox="1"/>
              <p:nvPr/>
            </p:nvSpPr>
            <p:spPr>
              <a:xfrm>
                <a:off x="5759525" y="2590260"/>
                <a:ext cx="2683363"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f>
                          <m:fPr>
                            <m:type m:val="lin"/>
                            <m:ctrlPr>
                              <a:rPr lang="en-US"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𝑁</m:t>
                            </m:r>
                            <m:r>
                              <a:rPr lang="en-US" b="0" i="1" smtClean="0">
                                <a:solidFill>
                                  <a:schemeClr val="tx1">
                                    <a:lumMod val="65000"/>
                                    <a:lumOff val="35000"/>
                                  </a:schemeClr>
                                </a:solidFill>
                                <a:latin typeface="Cambria Math" panose="02040503050406030204" pitchFamily="18" charset="0"/>
                              </a:rPr>
                              <m:t>−1)</m:t>
                            </m:r>
                          </m:num>
                          <m:den>
                            <m:r>
                              <a:rPr lang="en-US" b="0" i="1" smtClean="0">
                                <a:solidFill>
                                  <a:schemeClr val="tx1">
                                    <a:lumMod val="65000"/>
                                    <a:lumOff val="35000"/>
                                  </a:schemeClr>
                                </a:solidFill>
                                <a:latin typeface="Cambria Math" panose="02040503050406030204" pitchFamily="18" charset="0"/>
                              </a:rPr>
                              <m:t>2</m:t>
                            </m:r>
                          </m:den>
                        </m:f>
                      </m:e>
                    </m:d>
                    <m:r>
                      <a:rPr lang="en-US" b="0" i="0"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 1 </a:t>
                </a:r>
                <a:r>
                  <a:rPr lang="en-US" dirty="0" err="1">
                    <a:solidFill>
                      <a:schemeClr val="tx1">
                        <a:lumMod val="65000"/>
                        <a:lumOff val="35000"/>
                      </a:schemeClr>
                    </a:solidFill>
                  </a:rPr>
                  <a:t>défaillance</a:t>
                </a:r>
                <a:endParaRPr lang="en-US" dirty="0">
                  <a:solidFill>
                    <a:schemeClr val="tx1">
                      <a:lumMod val="65000"/>
                      <a:lumOff val="35000"/>
                    </a:schemeClr>
                  </a:solidFill>
                </a:endParaRPr>
              </a:p>
            </p:txBody>
          </p:sp>
        </mc:Choice>
        <mc:Fallback xmlns="">
          <p:sp>
            <p:nvSpPr>
              <p:cNvPr id="5" name="TextBox 4">
                <a:extLst>
                  <a:ext uri="{FF2B5EF4-FFF2-40B4-BE49-F238E27FC236}">
                    <a16:creationId xmlns:a16="http://schemas.microsoft.com/office/drawing/2014/main" id="{8DE19AF6-0DF2-444B-988F-4FC1D888CC70}"/>
                  </a:ext>
                </a:extLst>
              </p:cNvPr>
              <p:cNvSpPr txBox="1">
                <a:spLocks noRot="1" noChangeAspect="1" noMove="1" noResize="1" noEditPoints="1" noAdjustHandles="1" noChangeArrowheads="1" noChangeShapeType="1" noTextEdit="1"/>
              </p:cNvSpPr>
              <p:nvPr/>
            </p:nvSpPr>
            <p:spPr>
              <a:xfrm>
                <a:off x="5759525" y="2590260"/>
                <a:ext cx="2683363" cy="276999"/>
              </a:xfrm>
              <a:prstGeom prst="rect">
                <a:avLst/>
              </a:prstGeom>
              <a:blipFill>
                <a:blip r:embed="rId5"/>
                <a:stretch>
                  <a:fillRect l="-1136" t="-175556" r="-1591" b="-2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D6FFD91-309C-4112-9312-5E1012F70205}"/>
                  </a:ext>
                </a:extLst>
              </p:cNvPr>
              <p:cNvSpPr txBox="1"/>
              <p:nvPr/>
            </p:nvSpPr>
            <p:spPr>
              <a:xfrm>
                <a:off x="5759524" y="2974066"/>
                <a:ext cx="2489592"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d>
                          <m:dPr>
                            <m:ctrlPr>
                              <a:rPr lang="en-US" b="0" i="1" smtClean="0">
                                <a:solidFill>
                                  <a:schemeClr val="tx1">
                                    <a:lumMod val="65000"/>
                                    <a:lumOff val="35000"/>
                                  </a:schemeClr>
                                </a:solidFill>
                                <a:latin typeface="Cambria Math" panose="02040503050406030204" pitchFamily="18" charset="0"/>
                              </a:rPr>
                            </m:ctrlPr>
                          </m:dPr>
                          <m:e>
                            <m:f>
                              <m:fPr>
                                <m:type m:val="lin"/>
                                <m:ctrlPr>
                                  <a:rPr lang="en-US" b="0"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𝑁</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+1</m:t>
                        </m:r>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 2 </a:t>
                </a:r>
                <a:r>
                  <a:rPr lang="en-US" dirty="0" err="1">
                    <a:solidFill>
                      <a:schemeClr val="tx1">
                        <a:lumMod val="65000"/>
                        <a:lumOff val="35000"/>
                      </a:schemeClr>
                    </a:solidFill>
                  </a:rPr>
                  <a:t>décideurs</a:t>
                </a:r>
                <a:endParaRPr lang="en-US" dirty="0">
                  <a:solidFill>
                    <a:schemeClr val="tx1">
                      <a:lumMod val="65000"/>
                      <a:lumOff val="35000"/>
                    </a:schemeClr>
                  </a:solidFill>
                </a:endParaRPr>
              </a:p>
            </p:txBody>
          </p:sp>
        </mc:Choice>
        <mc:Fallback xmlns="">
          <p:sp>
            <p:nvSpPr>
              <p:cNvPr id="18" name="TextBox 17">
                <a:extLst>
                  <a:ext uri="{FF2B5EF4-FFF2-40B4-BE49-F238E27FC236}">
                    <a16:creationId xmlns:a16="http://schemas.microsoft.com/office/drawing/2014/main" id="{6D6FFD91-309C-4112-9312-5E1012F70205}"/>
                  </a:ext>
                </a:extLst>
              </p:cNvPr>
              <p:cNvSpPr txBox="1">
                <a:spLocks noRot="1" noChangeAspect="1" noMove="1" noResize="1" noEditPoints="1" noAdjustHandles="1" noChangeArrowheads="1" noChangeShapeType="1" noTextEdit="1"/>
              </p:cNvSpPr>
              <p:nvPr/>
            </p:nvSpPr>
            <p:spPr>
              <a:xfrm>
                <a:off x="5759524" y="2974066"/>
                <a:ext cx="2489592" cy="276999"/>
              </a:xfrm>
              <a:prstGeom prst="rect">
                <a:avLst/>
              </a:prstGeom>
              <a:blipFill>
                <a:blip r:embed="rId6"/>
                <a:stretch>
                  <a:fillRect l="-2941" t="-175556" r="-5147" b="-255556"/>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9CD288EB-29D3-455D-8F8F-9D5D03326372}"/>
              </a:ext>
            </a:extLst>
          </p:cNvPr>
          <p:cNvCxnSpPr>
            <a:cxnSpLocks/>
          </p:cNvCxnSpPr>
          <p:nvPr/>
        </p:nvCxnSpPr>
        <p:spPr>
          <a:xfrm flipH="1">
            <a:off x="1893582" y="3169112"/>
            <a:ext cx="536570" cy="4376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BAF5E82-818D-42DD-95EC-837C96B33722}"/>
              </a:ext>
            </a:extLst>
          </p:cNvPr>
          <p:cNvCxnSpPr>
            <a:cxnSpLocks/>
          </p:cNvCxnSpPr>
          <p:nvPr/>
        </p:nvCxnSpPr>
        <p:spPr>
          <a:xfrm>
            <a:off x="1881511" y="3241040"/>
            <a:ext cx="650240" cy="3759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9D375-1662-482F-95EA-61BB0398090B}"/>
              </a:ext>
            </a:extLst>
          </p:cNvPr>
          <p:cNvSpPr txBox="1"/>
          <p:nvPr/>
        </p:nvSpPr>
        <p:spPr>
          <a:xfrm>
            <a:off x="5349634" y="4171147"/>
            <a:ext cx="3652851" cy="2047227"/>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 fonctionnement du cluster n’est pas altéré</a:t>
            </a:r>
          </a:p>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 il est impossible d’avoir une autre défaillance, car le quorum ne pourra plus être respecté</a:t>
            </a:r>
            <a:endParaRPr lang="fr-FR" sz="1600"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20193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Fiabilité</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nvGraphicFramePr>
        <p:xfrm>
          <a:off x="-679756" y="1772591"/>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79756" y="1772591"/>
                        <a:ext cx="8061325" cy="4471987"/>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2D545DB-E5CD-4A23-9103-B6288B1200FD}"/>
              </a:ext>
            </a:extLst>
          </p:cNvPr>
          <p:cNvSpPr/>
          <p:nvPr/>
        </p:nvSpPr>
        <p:spPr>
          <a:xfrm>
            <a:off x="5098426" y="1772590"/>
            <a:ext cx="2379334" cy="318548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9FB0BB5-3F5D-4803-A3C0-99136639D60B}"/>
              </a:ext>
            </a:extLst>
          </p:cNvPr>
          <p:cNvSpPr txBox="1"/>
          <p:nvPr/>
        </p:nvSpPr>
        <p:spPr>
          <a:xfrm>
            <a:off x="5349635" y="2010872"/>
            <a:ext cx="3794365" cy="189333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quorum Raft :</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m0 a été élu leader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E19AF6-0DF2-444B-988F-4FC1D888CC70}"/>
                  </a:ext>
                </a:extLst>
              </p:cNvPr>
              <p:cNvSpPr txBox="1"/>
              <p:nvPr/>
            </p:nvSpPr>
            <p:spPr>
              <a:xfrm>
                <a:off x="5759525" y="2590260"/>
                <a:ext cx="2345129"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f>
                          <m:fPr>
                            <m:type m:val="lin"/>
                            <m:ctrlPr>
                              <a:rPr lang="en-US"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𝑁</m:t>
                            </m:r>
                            <m:r>
                              <a:rPr lang="en-US" b="0" i="1" smtClean="0">
                                <a:solidFill>
                                  <a:schemeClr val="tx1">
                                    <a:lumMod val="65000"/>
                                    <a:lumOff val="35000"/>
                                  </a:schemeClr>
                                </a:solidFill>
                                <a:latin typeface="Cambria Math" panose="02040503050406030204" pitchFamily="18" charset="0"/>
                              </a:rPr>
                              <m:t>−1)</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défaillances</a:t>
                </a:r>
              </a:p>
            </p:txBody>
          </p:sp>
        </mc:Choice>
        <mc:Fallback xmlns="">
          <p:sp>
            <p:nvSpPr>
              <p:cNvPr id="5" name="TextBox 4">
                <a:extLst>
                  <a:ext uri="{FF2B5EF4-FFF2-40B4-BE49-F238E27FC236}">
                    <a16:creationId xmlns:a16="http://schemas.microsoft.com/office/drawing/2014/main" id="{8DE19AF6-0DF2-444B-988F-4FC1D888CC70}"/>
                  </a:ext>
                </a:extLst>
              </p:cNvPr>
              <p:cNvSpPr txBox="1">
                <a:spLocks noRot="1" noChangeAspect="1" noMove="1" noResize="1" noEditPoints="1" noAdjustHandles="1" noChangeArrowheads="1" noChangeShapeType="1" noTextEdit="1"/>
              </p:cNvSpPr>
              <p:nvPr/>
            </p:nvSpPr>
            <p:spPr>
              <a:xfrm>
                <a:off x="5759525" y="2590260"/>
                <a:ext cx="2345129" cy="276999"/>
              </a:xfrm>
              <a:prstGeom prst="rect">
                <a:avLst/>
              </a:prstGeom>
              <a:blipFill>
                <a:blip r:embed="rId5"/>
                <a:stretch>
                  <a:fillRect l="-1299" t="-175556" r="-5714" b="-2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D6FFD91-309C-4112-9312-5E1012F70205}"/>
                  </a:ext>
                </a:extLst>
              </p:cNvPr>
              <p:cNvSpPr txBox="1"/>
              <p:nvPr/>
            </p:nvSpPr>
            <p:spPr>
              <a:xfrm>
                <a:off x="5759524" y="2974066"/>
                <a:ext cx="2151358"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d>
                          <m:dPr>
                            <m:ctrlPr>
                              <a:rPr lang="en-US" b="0" i="1" smtClean="0">
                                <a:solidFill>
                                  <a:schemeClr val="tx1">
                                    <a:lumMod val="65000"/>
                                    <a:lumOff val="35000"/>
                                  </a:schemeClr>
                                </a:solidFill>
                                <a:latin typeface="Cambria Math" panose="02040503050406030204" pitchFamily="18" charset="0"/>
                              </a:rPr>
                            </m:ctrlPr>
                          </m:dPr>
                          <m:e>
                            <m:f>
                              <m:fPr>
                                <m:type m:val="lin"/>
                                <m:ctrlPr>
                                  <a:rPr lang="en-US" b="0"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𝑁</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+1</m:t>
                        </m:r>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décideurs</a:t>
                </a:r>
              </a:p>
            </p:txBody>
          </p:sp>
        </mc:Choice>
        <mc:Fallback xmlns="">
          <p:sp>
            <p:nvSpPr>
              <p:cNvPr id="18" name="TextBox 17">
                <a:extLst>
                  <a:ext uri="{FF2B5EF4-FFF2-40B4-BE49-F238E27FC236}">
                    <a16:creationId xmlns:a16="http://schemas.microsoft.com/office/drawing/2014/main" id="{6D6FFD91-309C-4112-9312-5E1012F70205}"/>
                  </a:ext>
                </a:extLst>
              </p:cNvPr>
              <p:cNvSpPr txBox="1">
                <a:spLocks noRot="1" noChangeAspect="1" noMove="1" noResize="1" noEditPoints="1" noAdjustHandles="1" noChangeArrowheads="1" noChangeShapeType="1" noTextEdit="1"/>
              </p:cNvSpPr>
              <p:nvPr/>
            </p:nvSpPr>
            <p:spPr>
              <a:xfrm>
                <a:off x="5759524" y="2974066"/>
                <a:ext cx="2151358" cy="276999"/>
              </a:xfrm>
              <a:prstGeom prst="rect">
                <a:avLst/>
              </a:prstGeom>
              <a:blipFill>
                <a:blip r:embed="rId6"/>
                <a:stretch>
                  <a:fillRect l="-3399" t="-175556" r="-5949" b="-255556"/>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E451DC59-9B82-438F-BF45-6E03D921CCD3}"/>
              </a:ext>
            </a:extLst>
          </p:cNvPr>
          <p:cNvCxnSpPr>
            <a:cxnSpLocks/>
          </p:cNvCxnSpPr>
          <p:nvPr/>
        </p:nvCxnSpPr>
        <p:spPr>
          <a:xfrm flipH="1">
            <a:off x="1881511" y="2010872"/>
            <a:ext cx="536570" cy="4376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6DEE2C-E03A-448A-A0CA-867052F49E18}"/>
              </a:ext>
            </a:extLst>
          </p:cNvPr>
          <p:cNvCxnSpPr>
            <a:cxnSpLocks/>
          </p:cNvCxnSpPr>
          <p:nvPr/>
        </p:nvCxnSpPr>
        <p:spPr>
          <a:xfrm>
            <a:off x="1869440" y="2082800"/>
            <a:ext cx="650240" cy="3759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1775162-8A5B-4CCE-9C15-E7479CE8CB6B}"/>
              </a:ext>
            </a:extLst>
          </p:cNvPr>
          <p:cNvSpPr txBox="1"/>
          <p:nvPr/>
        </p:nvSpPr>
        <p:spPr>
          <a:xfrm>
            <a:off x="5349634" y="4330338"/>
            <a:ext cx="3500451" cy="1677895"/>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 fonctionnement du cluster n’est pas altéré</a:t>
            </a:r>
          </a:p>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accord entre m1 et m2 pour déterminer un nouveau leader</a:t>
            </a:r>
            <a:endParaRPr lang="fr-FR" sz="1600"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98834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Fiabilité</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nvGraphicFramePr>
        <p:xfrm>
          <a:off x="-679756" y="1772591"/>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79756" y="1772591"/>
                        <a:ext cx="8061325" cy="4471987"/>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2D545DB-E5CD-4A23-9103-B6288B1200FD}"/>
              </a:ext>
            </a:extLst>
          </p:cNvPr>
          <p:cNvSpPr/>
          <p:nvPr/>
        </p:nvSpPr>
        <p:spPr>
          <a:xfrm>
            <a:off x="5098426" y="1772590"/>
            <a:ext cx="2379334" cy="318548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9FB0BB5-3F5D-4803-A3C0-99136639D60B}"/>
              </a:ext>
            </a:extLst>
          </p:cNvPr>
          <p:cNvSpPr txBox="1"/>
          <p:nvPr/>
        </p:nvSpPr>
        <p:spPr>
          <a:xfrm>
            <a:off x="5349635" y="2010872"/>
            <a:ext cx="3794365" cy="189333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quorum RAFT :</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m0 a été élu leader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E19AF6-0DF2-444B-988F-4FC1D888CC70}"/>
                  </a:ext>
                </a:extLst>
              </p:cNvPr>
              <p:cNvSpPr txBox="1"/>
              <p:nvPr/>
            </p:nvSpPr>
            <p:spPr>
              <a:xfrm>
                <a:off x="5759525" y="2590260"/>
                <a:ext cx="2345129"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f>
                          <m:fPr>
                            <m:type m:val="lin"/>
                            <m:ctrlPr>
                              <a:rPr lang="en-US"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𝑁</m:t>
                            </m:r>
                            <m:r>
                              <a:rPr lang="en-US" b="0" i="1" smtClean="0">
                                <a:solidFill>
                                  <a:schemeClr val="tx1">
                                    <a:lumMod val="65000"/>
                                    <a:lumOff val="35000"/>
                                  </a:schemeClr>
                                </a:solidFill>
                                <a:latin typeface="Cambria Math" panose="02040503050406030204" pitchFamily="18" charset="0"/>
                              </a:rPr>
                              <m:t>−1)</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défaillances</a:t>
                </a:r>
              </a:p>
            </p:txBody>
          </p:sp>
        </mc:Choice>
        <mc:Fallback xmlns="">
          <p:sp>
            <p:nvSpPr>
              <p:cNvPr id="5" name="TextBox 4">
                <a:extLst>
                  <a:ext uri="{FF2B5EF4-FFF2-40B4-BE49-F238E27FC236}">
                    <a16:creationId xmlns:a16="http://schemas.microsoft.com/office/drawing/2014/main" id="{8DE19AF6-0DF2-444B-988F-4FC1D888CC70}"/>
                  </a:ext>
                </a:extLst>
              </p:cNvPr>
              <p:cNvSpPr txBox="1">
                <a:spLocks noRot="1" noChangeAspect="1" noMove="1" noResize="1" noEditPoints="1" noAdjustHandles="1" noChangeArrowheads="1" noChangeShapeType="1" noTextEdit="1"/>
              </p:cNvSpPr>
              <p:nvPr/>
            </p:nvSpPr>
            <p:spPr>
              <a:xfrm>
                <a:off x="5759525" y="2590260"/>
                <a:ext cx="2345129" cy="276999"/>
              </a:xfrm>
              <a:prstGeom prst="rect">
                <a:avLst/>
              </a:prstGeom>
              <a:blipFill>
                <a:blip r:embed="rId5"/>
                <a:stretch>
                  <a:fillRect l="-1299" t="-175556" r="-5714" b="-2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D6FFD91-309C-4112-9312-5E1012F70205}"/>
                  </a:ext>
                </a:extLst>
              </p:cNvPr>
              <p:cNvSpPr txBox="1"/>
              <p:nvPr/>
            </p:nvSpPr>
            <p:spPr>
              <a:xfrm>
                <a:off x="5759524" y="2974066"/>
                <a:ext cx="2151358"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d>
                          <m:dPr>
                            <m:ctrlPr>
                              <a:rPr lang="en-US" b="0" i="1" smtClean="0">
                                <a:solidFill>
                                  <a:schemeClr val="tx1">
                                    <a:lumMod val="65000"/>
                                    <a:lumOff val="35000"/>
                                  </a:schemeClr>
                                </a:solidFill>
                                <a:latin typeface="Cambria Math" panose="02040503050406030204" pitchFamily="18" charset="0"/>
                              </a:rPr>
                            </m:ctrlPr>
                          </m:dPr>
                          <m:e>
                            <m:f>
                              <m:fPr>
                                <m:type m:val="lin"/>
                                <m:ctrlPr>
                                  <a:rPr lang="en-US" b="0"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𝑁</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+1</m:t>
                        </m:r>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décideurs</a:t>
                </a:r>
              </a:p>
            </p:txBody>
          </p:sp>
        </mc:Choice>
        <mc:Fallback xmlns="">
          <p:sp>
            <p:nvSpPr>
              <p:cNvPr id="18" name="TextBox 17">
                <a:extLst>
                  <a:ext uri="{FF2B5EF4-FFF2-40B4-BE49-F238E27FC236}">
                    <a16:creationId xmlns:a16="http://schemas.microsoft.com/office/drawing/2014/main" id="{6D6FFD91-309C-4112-9312-5E1012F70205}"/>
                  </a:ext>
                </a:extLst>
              </p:cNvPr>
              <p:cNvSpPr txBox="1">
                <a:spLocks noRot="1" noChangeAspect="1" noMove="1" noResize="1" noEditPoints="1" noAdjustHandles="1" noChangeArrowheads="1" noChangeShapeType="1" noTextEdit="1"/>
              </p:cNvSpPr>
              <p:nvPr/>
            </p:nvSpPr>
            <p:spPr>
              <a:xfrm>
                <a:off x="5759524" y="2974066"/>
                <a:ext cx="2151358" cy="276999"/>
              </a:xfrm>
              <a:prstGeom prst="rect">
                <a:avLst/>
              </a:prstGeom>
              <a:blipFill>
                <a:blip r:embed="rId6"/>
                <a:stretch>
                  <a:fillRect l="-3399" t="-175556" r="-5949" b="-255556"/>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E451DC59-9B82-438F-BF45-6E03D921CCD3}"/>
              </a:ext>
            </a:extLst>
          </p:cNvPr>
          <p:cNvCxnSpPr>
            <a:cxnSpLocks/>
          </p:cNvCxnSpPr>
          <p:nvPr/>
        </p:nvCxnSpPr>
        <p:spPr>
          <a:xfrm flipH="1">
            <a:off x="3533452" y="2010872"/>
            <a:ext cx="536570" cy="4376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6DEE2C-E03A-448A-A0CA-867052F49E18}"/>
              </a:ext>
            </a:extLst>
          </p:cNvPr>
          <p:cNvCxnSpPr>
            <a:cxnSpLocks/>
          </p:cNvCxnSpPr>
          <p:nvPr/>
        </p:nvCxnSpPr>
        <p:spPr>
          <a:xfrm>
            <a:off x="3521381" y="2082800"/>
            <a:ext cx="650240" cy="3759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69C39DC-AAFE-4F1F-AFA7-35867428C0C1}"/>
              </a:ext>
            </a:extLst>
          </p:cNvPr>
          <p:cNvSpPr txBox="1"/>
          <p:nvPr/>
        </p:nvSpPr>
        <p:spPr>
          <a:xfrm>
            <a:off x="5349635" y="4008584"/>
            <a:ext cx="3646714" cy="2416559"/>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w0 n’est pas un nœud manager sa défaillance n’a pas d’impact sur le bon fonctionnement du cluster</a:t>
            </a:r>
          </a:p>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 cluster dispose de moins de ressources</a:t>
            </a:r>
            <a:endParaRPr lang="fr-FR" sz="1600"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101812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Communication entre les conteneurs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F351375-AF84-46EC-B506-EF5DC2044154}"/>
              </a:ext>
            </a:extLst>
          </p:cNvPr>
          <p:cNvGraphicFramePr>
            <a:graphicFrameLocks noChangeAspect="1"/>
          </p:cNvGraphicFramePr>
          <p:nvPr>
            <p:extLst>
              <p:ext uri="{D42A27DB-BD31-4B8C-83A1-F6EECF244321}">
                <p14:modId xmlns:p14="http://schemas.microsoft.com/office/powerpoint/2010/main" val="664639335"/>
              </p:ext>
            </p:extLst>
          </p:nvPr>
        </p:nvGraphicFramePr>
        <p:xfrm>
          <a:off x="3861175" y="1921837"/>
          <a:ext cx="4831034" cy="3806718"/>
        </p:xfrm>
        <a:graphic>
          <a:graphicData uri="http://schemas.openxmlformats.org/presentationml/2006/ole">
            <mc:AlternateContent xmlns:mc="http://schemas.openxmlformats.org/markup-compatibility/2006">
              <mc:Choice xmlns:v="urn:schemas-microsoft-com:vml" Requires="v">
                <p:oleObj name="Acrobat Document" r:id="rId3" imgW="5173803" imgH="4076424" progId="AcroExch.Document.DC">
                  <p:embed/>
                </p:oleObj>
              </mc:Choice>
              <mc:Fallback>
                <p:oleObj name="Acrobat Document" r:id="rId3" imgW="5173803" imgH="4076424" progId="AcroExch.Document.DC">
                  <p:embed/>
                  <p:pic>
                    <p:nvPicPr>
                      <p:cNvPr id="0" name=""/>
                      <p:cNvPicPr/>
                      <p:nvPr/>
                    </p:nvPicPr>
                    <p:blipFill>
                      <a:blip r:embed="rId4"/>
                      <a:stretch>
                        <a:fillRect/>
                      </a:stretch>
                    </p:blipFill>
                    <p:spPr>
                      <a:xfrm>
                        <a:off x="3861175" y="1921837"/>
                        <a:ext cx="4831034" cy="380671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9896C99-9DC1-4FCC-9A89-EDF760AF469F}"/>
              </a:ext>
            </a:extLst>
          </p:cNvPr>
          <p:cNvSpPr txBox="1"/>
          <p:nvPr/>
        </p:nvSpPr>
        <p:spPr>
          <a:xfrm>
            <a:off x="189808" y="1921837"/>
            <a:ext cx="3500450" cy="4417107"/>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réseaux superposés (overlay networks)</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encapsulation des trames réseau de la couche 2 dans la couche 4 (UDP)</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simplifier la complexité de la gestion des différents réseaux virtuels nécessaires aux conteneurs pour communiquer entre eux</a:t>
            </a:r>
          </a:p>
          <a:p>
            <a:pPr marL="742950" lvl="1" indent="-285750">
              <a:lnSpc>
                <a:spcPct val="150000"/>
              </a:lnSpc>
              <a:spcBef>
                <a:spcPts val="1200"/>
              </a:spcBef>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redondance réseau</a:t>
            </a:r>
          </a:p>
        </p:txBody>
      </p:sp>
    </p:spTree>
    <p:extLst>
      <p:ext uri="{BB962C8B-B14F-4D97-AF65-F5344CB8AC3E}">
        <p14:creationId xmlns:p14="http://schemas.microsoft.com/office/powerpoint/2010/main" val="23310328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Communication entre les conteneurs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F351375-AF84-46EC-B506-EF5DC2044154}"/>
              </a:ext>
            </a:extLst>
          </p:cNvPr>
          <p:cNvGraphicFramePr>
            <a:graphicFrameLocks noChangeAspect="1"/>
          </p:cNvGraphicFramePr>
          <p:nvPr/>
        </p:nvGraphicFramePr>
        <p:xfrm>
          <a:off x="3861175" y="1921837"/>
          <a:ext cx="4831034" cy="3806718"/>
        </p:xfrm>
        <a:graphic>
          <a:graphicData uri="http://schemas.openxmlformats.org/presentationml/2006/ole">
            <mc:AlternateContent xmlns:mc="http://schemas.openxmlformats.org/markup-compatibility/2006">
              <mc:Choice xmlns:v="urn:schemas-microsoft-com:vml" Requires="v">
                <p:oleObj name="Acrobat Document" r:id="rId3" imgW="5173803" imgH="4076424" progId="AcroExch.Document.DC">
                  <p:embed/>
                </p:oleObj>
              </mc:Choice>
              <mc:Fallback>
                <p:oleObj name="Acrobat Document" r:id="rId3" imgW="5173803" imgH="4076424" progId="AcroExch.Document.DC">
                  <p:embed/>
                  <p:pic>
                    <p:nvPicPr>
                      <p:cNvPr id="3" name="Object 2">
                        <a:extLst>
                          <a:ext uri="{FF2B5EF4-FFF2-40B4-BE49-F238E27FC236}">
                            <a16:creationId xmlns:a16="http://schemas.microsoft.com/office/drawing/2014/main" id="{EF351375-AF84-46EC-B506-EF5DC2044154}"/>
                          </a:ext>
                        </a:extLst>
                      </p:cNvPr>
                      <p:cNvPicPr/>
                      <p:nvPr/>
                    </p:nvPicPr>
                    <p:blipFill>
                      <a:blip r:embed="rId4"/>
                      <a:stretch>
                        <a:fillRect/>
                      </a:stretch>
                    </p:blipFill>
                    <p:spPr>
                      <a:xfrm>
                        <a:off x="3861175" y="1921837"/>
                        <a:ext cx="4831034" cy="380671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9896C99-9DC1-4FCC-9A89-EDF760AF469F}"/>
              </a:ext>
            </a:extLst>
          </p:cNvPr>
          <p:cNvSpPr txBox="1"/>
          <p:nvPr/>
        </p:nvSpPr>
        <p:spPr>
          <a:xfrm>
            <a:off x="189808" y="2432250"/>
            <a:ext cx="3500450" cy="241655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réseau « </a:t>
            </a:r>
            <a:r>
              <a:rPr lang="fr-FR" sz="16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ingress</a:t>
            </a: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réseau superposé particulier</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faciliter la répartition de la charge pour les différents services entre les nœuds du cluster</a:t>
            </a:r>
          </a:p>
        </p:txBody>
      </p:sp>
    </p:spTree>
    <p:extLst>
      <p:ext uri="{BB962C8B-B14F-4D97-AF65-F5344CB8AC3E}">
        <p14:creationId xmlns:p14="http://schemas.microsoft.com/office/powerpoint/2010/main" val="11427882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200" dirty="0">
                <a:latin typeface="Helvetica" panose="020B0604020202020204" pitchFamily="34" charset="0"/>
                <a:cs typeface="Helvetica" panose="020B0604020202020204" pitchFamily="34" charset="0"/>
              </a:rPr>
              <a:t>	</a:t>
            </a:r>
            <a:r>
              <a:rPr lang="fr-FR" sz="2000" dirty="0">
                <a:solidFill>
                  <a:schemeClr val="bg1"/>
                </a:solidFill>
                <a:latin typeface="Helvetica" panose="020B0604020202020204" pitchFamily="34" charset="0"/>
                <a:cs typeface="Helvetica" panose="020B0604020202020204" pitchFamily="34" charset="0"/>
              </a:rPr>
              <a:t>Communication entre le système hôte et les conteneurs</a:t>
            </a:r>
            <a:endParaRPr lang="fr-FR" sz="32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F351375-AF84-46EC-B506-EF5DC2044154}"/>
              </a:ext>
            </a:extLst>
          </p:cNvPr>
          <p:cNvGraphicFramePr>
            <a:graphicFrameLocks noChangeAspect="1"/>
          </p:cNvGraphicFramePr>
          <p:nvPr/>
        </p:nvGraphicFramePr>
        <p:xfrm>
          <a:off x="3861175" y="1921837"/>
          <a:ext cx="4831034" cy="3806718"/>
        </p:xfrm>
        <a:graphic>
          <a:graphicData uri="http://schemas.openxmlformats.org/presentationml/2006/ole">
            <mc:AlternateContent xmlns:mc="http://schemas.openxmlformats.org/markup-compatibility/2006">
              <mc:Choice xmlns:v="urn:schemas-microsoft-com:vml" Requires="v">
                <p:oleObj name="Acrobat Document" r:id="rId3" imgW="5173803" imgH="4076424" progId="AcroExch.Document.DC">
                  <p:embed/>
                </p:oleObj>
              </mc:Choice>
              <mc:Fallback>
                <p:oleObj name="Acrobat Document" r:id="rId3" imgW="5173803" imgH="4076424" progId="AcroExch.Document.DC">
                  <p:embed/>
                  <p:pic>
                    <p:nvPicPr>
                      <p:cNvPr id="3" name="Object 2">
                        <a:extLst>
                          <a:ext uri="{FF2B5EF4-FFF2-40B4-BE49-F238E27FC236}">
                            <a16:creationId xmlns:a16="http://schemas.microsoft.com/office/drawing/2014/main" id="{EF351375-AF84-46EC-B506-EF5DC2044154}"/>
                          </a:ext>
                        </a:extLst>
                      </p:cNvPr>
                      <p:cNvPicPr/>
                      <p:nvPr/>
                    </p:nvPicPr>
                    <p:blipFill>
                      <a:blip r:embed="rId4"/>
                      <a:stretch>
                        <a:fillRect/>
                      </a:stretch>
                    </p:blipFill>
                    <p:spPr>
                      <a:xfrm>
                        <a:off x="3861175" y="1921837"/>
                        <a:ext cx="4831034" cy="380671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9896C99-9DC1-4FCC-9A89-EDF760AF469F}"/>
              </a:ext>
            </a:extLst>
          </p:cNvPr>
          <p:cNvSpPr txBox="1"/>
          <p:nvPr/>
        </p:nvSpPr>
        <p:spPr>
          <a:xfrm>
            <a:off x="119743" y="1752474"/>
            <a:ext cx="3635829" cy="478643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réseau « bridge »</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relier tous les réseaux superposés (et  «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ingress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au réseau physique du système hôte des nœuds du cluster </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transfert des données est chiffré par défaut (AES-GSM)</a:t>
            </a:r>
          </a:p>
          <a:p>
            <a:pPr marL="742950" lvl="1" indent="-285750">
              <a:lnSpc>
                <a:spcPct val="150000"/>
              </a:lnSpc>
              <a:spcBef>
                <a:spcPts val="1200"/>
              </a:spcBef>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la clé de chiffrement est partagée entre les managers et remplacée toutes les 12 heures</a:t>
            </a:r>
          </a:p>
        </p:txBody>
      </p:sp>
    </p:spTree>
    <p:extLst>
      <p:ext uri="{BB962C8B-B14F-4D97-AF65-F5344CB8AC3E}">
        <p14:creationId xmlns:p14="http://schemas.microsoft.com/office/powerpoint/2010/main" val="3793635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Accès depuis « l’extérieur »</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F351375-AF84-46EC-B506-EF5DC2044154}"/>
              </a:ext>
            </a:extLst>
          </p:cNvPr>
          <p:cNvGraphicFramePr>
            <a:graphicFrameLocks noChangeAspect="1"/>
          </p:cNvGraphicFramePr>
          <p:nvPr/>
        </p:nvGraphicFramePr>
        <p:xfrm>
          <a:off x="3861175" y="1921837"/>
          <a:ext cx="4831034" cy="3806718"/>
        </p:xfrm>
        <a:graphic>
          <a:graphicData uri="http://schemas.openxmlformats.org/presentationml/2006/ole">
            <mc:AlternateContent xmlns:mc="http://schemas.openxmlformats.org/markup-compatibility/2006">
              <mc:Choice xmlns:v="urn:schemas-microsoft-com:vml" Requires="v">
                <p:oleObj name="Acrobat Document" r:id="rId3" imgW="5173803" imgH="4076424" progId="AcroExch.Document.DC">
                  <p:embed/>
                </p:oleObj>
              </mc:Choice>
              <mc:Fallback>
                <p:oleObj name="Acrobat Document" r:id="rId3" imgW="5173803" imgH="4076424" progId="AcroExch.Document.DC">
                  <p:embed/>
                  <p:pic>
                    <p:nvPicPr>
                      <p:cNvPr id="3" name="Object 2">
                        <a:extLst>
                          <a:ext uri="{FF2B5EF4-FFF2-40B4-BE49-F238E27FC236}">
                            <a16:creationId xmlns:a16="http://schemas.microsoft.com/office/drawing/2014/main" id="{EF351375-AF84-46EC-B506-EF5DC2044154}"/>
                          </a:ext>
                        </a:extLst>
                      </p:cNvPr>
                      <p:cNvPicPr/>
                      <p:nvPr/>
                    </p:nvPicPr>
                    <p:blipFill>
                      <a:blip r:embed="rId4"/>
                      <a:stretch>
                        <a:fillRect/>
                      </a:stretch>
                    </p:blipFill>
                    <p:spPr>
                      <a:xfrm>
                        <a:off x="3861175" y="1921837"/>
                        <a:ext cx="4831034" cy="380671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9896C99-9DC1-4FCC-9A89-EDF760AF469F}"/>
              </a:ext>
            </a:extLst>
          </p:cNvPr>
          <p:cNvSpPr txBox="1"/>
          <p:nvPr/>
        </p:nvSpPr>
        <p:spPr>
          <a:xfrm>
            <a:off x="87086" y="2170640"/>
            <a:ext cx="3635829" cy="3678443"/>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chaque conteneurs possède sa propre adresse IP virtuelle</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protocole IPVS redirige les requêtes TCP/UDP vers les adresses virtuelles des conteneurs</a:t>
            </a:r>
          </a:p>
          <a:p>
            <a:pPr marL="285750" indent="-285750">
              <a:lnSpc>
                <a:spcPct val="150000"/>
              </a:lnSpc>
              <a:spcBef>
                <a:spcPts val="1200"/>
              </a:spcBef>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le protocole IPVS permet une répartition de la charge au niveau des répliques grâce à l’algorithme Round-Robin</a:t>
            </a:r>
          </a:p>
        </p:txBody>
      </p:sp>
    </p:spTree>
    <p:extLst>
      <p:ext uri="{BB962C8B-B14F-4D97-AF65-F5344CB8AC3E}">
        <p14:creationId xmlns:p14="http://schemas.microsoft.com/office/powerpoint/2010/main" val="729580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en-US" sz="2800" dirty="0" err="1">
                <a:solidFill>
                  <a:schemeClr val="bg1"/>
                </a:solidFill>
                <a:latin typeface="Helvetica" panose="020B0604020202020204" pitchFamily="34" charset="0"/>
                <a:cs typeface="Helvetica" panose="020B0604020202020204" pitchFamily="34" charset="0"/>
              </a:rPr>
              <a:t>Contexte</a:t>
            </a:r>
            <a:endParaRPr lang="en-US"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a:t>
            </a:fld>
            <a:endParaRPr lang="en-US" sz="10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5CF0E3C5-BEFC-4A8E-87FB-25BF76E86961}"/>
              </a:ext>
            </a:extLst>
          </p:cNvPr>
          <p:cNvSpPr txBox="1"/>
          <p:nvPr/>
        </p:nvSpPr>
        <p:spPr>
          <a:xfrm>
            <a:off x="1389082" y="2130767"/>
            <a:ext cx="6365835" cy="456535"/>
          </a:xfrm>
          <a:prstGeom prst="rect">
            <a:avLst/>
          </a:prstGeom>
          <a:noFill/>
        </p:spPr>
        <p:txBody>
          <a:bodyPr wrap="square" rtlCol="0">
            <a:spAutoFit/>
          </a:bodyPr>
          <a:lstStyle/>
          <a:p>
            <a:pPr>
              <a:lnSpc>
                <a:spcPct val="150000"/>
              </a:lnSpc>
            </a:pP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la </a:t>
            </a:r>
            <a:r>
              <a:rPr lang="en-US" b="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perte</a:t>
            </a: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d’autonomie</a:t>
            </a: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est-elle</a:t>
            </a: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prise</a:t>
            </a: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a:t>
            </a: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charge ? </a:t>
            </a:r>
            <a:endParaRPr lang="fr-FR"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D622024C-2B5F-4F9C-A28A-1C010CF289F2}"/>
              </a:ext>
            </a:extLst>
          </p:cNvPr>
          <p:cNvSpPr txBox="1"/>
          <p:nvPr/>
        </p:nvSpPr>
        <p:spPr>
          <a:xfrm>
            <a:off x="1389082" y="2972452"/>
            <a:ext cx="6365835" cy="216469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assistance rigoureuse est nécessaire :</a:t>
            </a:r>
          </a:p>
          <a:p>
            <a:pPr>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supportée par les proches…</a:t>
            </a:r>
          </a:p>
          <a:p>
            <a:pPr lvl="1">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…malgré les nombreuses conséquences qu’elle engendre (personnel, émotionnel, social et financier) </a:t>
            </a:r>
          </a:p>
        </p:txBody>
      </p:sp>
      <p:sp>
        <p:nvSpPr>
          <p:cNvPr id="12" name="ZoneTexte 2">
            <a:extLst>
              <a:ext uri="{FF2B5EF4-FFF2-40B4-BE49-F238E27FC236}">
                <a16:creationId xmlns:a16="http://schemas.microsoft.com/office/drawing/2014/main" id="{4FD6A711-94A9-47EB-ACFF-1AABFC3A5AA1}"/>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AE8960B4-D3EC-4F6C-9D97-4DB66791D3A0}"/>
              </a:ext>
            </a:extLst>
          </p:cNvPr>
          <p:cNvSpPr txBox="1"/>
          <p:nvPr/>
        </p:nvSpPr>
        <p:spPr>
          <a:xfrm>
            <a:off x="1389082" y="6244281"/>
            <a:ext cx="6925862" cy="294632"/>
          </a:xfrm>
          <a:prstGeom prst="rect">
            <a:avLst/>
          </a:prstGeom>
          <a:noFill/>
        </p:spPr>
        <p:txBody>
          <a:bodyPr wrap="square" rtlCol="0">
            <a:spAutoFit/>
          </a:bodyPr>
          <a:lstStyle/>
          <a:p>
            <a:pPr>
              <a:lnSpc>
                <a:spcPct val="150000"/>
              </a:lnSpc>
            </a:pP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(Prince </a:t>
            </a:r>
            <a:r>
              <a:rPr lang="fr-FR" sz="10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2016)</a:t>
            </a:r>
            <a:endParaRPr lang="fr-FR" sz="1000"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32266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Accès depuis « l’extérieur » : Proxy Inverse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5" name="Object 4">
            <a:extLst>
              <a:ext uri="{FF2B5EF4-FFF2-40B4-BE49-F238E27FC236}">
                <a16:creationId xmlns:a16="http://schemas.microsoft.com/office/drawing/2014/main" id="{41DBD2FA-C077-4C1E-AA1C-C07E752D2B11}"/>
              </a:ext>
            </a:extLst>
          </p:cNvPr>
          <p:cNvGraphicFramePr>
            <a:graphicFrameLocks noChangeAspect="1"/>
          </p:cNvGraphicFramePr>
          <p:nvPr>
            <p:extLst>
              <p:ext uri="{D42A27DB-BD31-4B8C-83A1-F6EECF244321}">
                <p14:modId xmlns:p14="http://schemas.microsoft.com/office/powerpoint/2010/main" val="1007886197"/>
              </p:ext>
            </p:extLst>
          </p:nvPr>
        </p:nvGraphicFramePr>
        <p:xfrm>
          <a:off x="261485" y="2429616"/>
          <a:ext cx="4879294" cy="2949190"/>
        </p:xfrm>
        <a:graphic>
          <a:graphicData uri="http://schemas.openxmlformats.org/presentationml/2006/ole">
            <mc:AlternateContent xmlns:mc="http://schemas.openxmlformats.org/markup-compatibility/2006">
              <mc:Choice xmlns:v="urn:schemas-microsoft-com:vml" Requires="v">
                <p:oleObj name="Acrobat Document" r:id="rId3" imgW="6164332" imgH="3725919" progId="AcroExch.Document.DC">
                  <p:embed/>
                </p:oleObj>
              </mc:Choice>
              <mc:Fallback>
                <p:oleObj name="Acrobat Document" r:id="rId3" imgW="6164332" imgH="3725919" progId="AcroExch.Document.DC">
                  <p:embed/>
                  <p:pic>
                    <p:nvPicPr>
                      <p:cNvPr id="0" name=""/>
                      <p:cNvPicPr/>
                      <p:nvPr/>
                    </p:nvPicPr>
                    <p:blipFill>
                      <a:blip r:embed="rId4"/>
                      <a:stretch>
                        <a:fillRect/>
                      </a:stretch>
                    </p:blipFill>
                    <p:spPr>
                      <a:xfrm>
                        <a:off x="261485" y="2429616"/>
                        <a:ext cx="4879294" cy="294919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7E3C9FFF-43D2-4BF0-9B26-BA1929E037ED}"/>
              </a:ext>
            </a:extLst>
          </p:cNvPr>
          <p:cNvSpPr txBox="1"/>
          <p:nvPr/>
        </p:nvSpPr>
        <p:spPr>
          <a:xfrm>
            <a:off x="5246686" y="2253832"/>
            <a:ext cx="3635829" cy="3462999"/>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répartition de la charge au niveau des nœuds </a:t>
            </a:r>
          </a:p>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accès externe unifié (nom de domaine) </a:t>
            </a:r>
          </a:p>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échanges de données avec les différents services sécurisés (HTTS)</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9714902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Base de données répliquée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7" name="Object 6">
            <a:extLst>
              <a:ext uri="{FF2B5EF4-FFF2-40B4-BE49-F238E27FC236}">
                <a16:creationId xmlns:a16="http://schemas.microsoft.com/office/drawing/2014/main" id="{7B9488EB-E465-4B1E-99C6-4BF8905CB077}"/>
              </a:ext>
            </a:extLst>
          </p:cNvPr>
          <p:cNvGraphicFramePr>
            <a:graphicFrameLocks noChangeAspect="1"/>
          </p:cNvGraphicFramePr>
          <p:nvPr>
            <p:extLst>
              <p:ext uri="{D42A27DB-BD31-4B8C-83A1-F6EECF244321}">
                <p14:modId xmlns:p14="http://schemas.microsoft.com/office/powerpoint/2010/main" val="3612629615"/>
              </p:ext>
            </p:extLst>
          </p:nvPr>
        </p:nvGraphicFramePr>
        <p:xfrm>
          <a:off x="2233997" y="3951299"/>
          <a:ext cx="4614953" cy="2770177"/>
        </p:xfrm>
        <a:graphic>
          <a:graphicData uri="http://schemas.openxmlformats.org/presentationml/2006/ole">
            <mc:AlternateContent xmlns:mc="http://schemas.openxmlformats.org/markup-compatibility/2006">
              <mc:Choice xmlns:v="urn:schemas-microsoft-com:vml" Requires="v">
                <p:oleObj name="Acrobat Document" r:id="rId3" imgW="6080547" imgH="3649593" progId="AcroExch.Document.DC">
                  <p:embed/>
                </p:oleObj>
              </mc:Choice>
              <mc:Fallback>
                <p:oleObj name="Acrobat Document" r:id="rId3" imgW="6080547" imgH="3649593" progId="AcroExch.Document.DC">
                  <p:embed/>
                  <p:pic>
                    <p:nvPicPr>
                      <p:cNvPr id="7" name="Object 6">
                        <a:extLst>
                          <a:ext uri="{FF2B5EF4-FFF2-40B4-BE49-F238E27FC236}">
                            <a16:creationId xmlns:a16="http://schemas.microsoft.com/office/drawing/2014/main" id="{7B9488EB-E465-4B1E-99C6-4BF8905CB077}"/>
                          </a:ext>
                        </a:extLst>
                      </p:cNvPr>
                      <p:cNvPicPr/>
                      <p:nvPr/>
                    </p:nvPicPr>
                    <p:blipFill>
                      <a:blip r:embed="rId4"/>
                      <a:stretch>
                        <a:fillRect/>
                      </a:stretch>
                    </p:blipFill>
                    <p:spPr>
                      <a:xfrm>
                        <a:off x="2233997" y="3951299"/>
                        <a:ext cx="4614953" cy="277017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6BBA9890-00EA-4959-9330-2D84D23809FC}"/>
              </a:ext>
            </a:extLst>
          </p:cNvPr>
          <p:cNvSpPr txBox="1"/>
          <p:nvPr/>
        </p:nvSpPr>
        <p:spPr>
          <a:xfrm>
            <a:off x="390739" y="1528807"/>
            <a:ext cx="8502401" cy="189333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Service composé d’un nœud principal et de deux nœuds secondaires (P-S-S)</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pouls entre les 3 nœuds (A)</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après 10s de délais, si le pouls n’est pas retourné à son émetteur, le récepteur est considéré inaccessible (B)</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s’il s’agit du nœud principal, un processus d’élection est déclenché (C)</a:t>
            </a:r>
          </a:p>
        </p:txBody>
      </p:sp>
    </p:spTree>
    <p:extLst>
      <p:ext uri="{BB962C8B-B14F-4D97-AF65-F5344CB8AC3E}">
        <p14:creationId xmlns:p14="http://schemas.microsoft.com/office/powerpoint/2010/main" val="5795594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Évaluation de la fiabilité de l’architecture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05C0EC35-E0CA-4BE4-AE9B-78EAC97D2F5F}"/>
              </a:ext>
            </a:extLst>
          </p:cNvPr>
          <p:cNvPicPr>
            <a:picLocks noChangeAspect="1"/>
          </p:cNvPicPr>
          <p:nvPr/>
        </p:nvPicPr>
        <p:blipFill>
          <a:blip r:embed="rId3"/>
          <a:stretch>
            <a:fillRect/>
          </a:stretch>
        </p:blipFill>
        <p:spPr>
          <a:xfrm>
            <a:off x="1940277" y="3169804"/>
            <a:ext cx="5202394" cy="3078515"/>
          </a:xfrm>
          <a:prstGeom prst="rect">
            <a:avLst/>
          </a:prstGeom>
        </p:spPr>
      </p:pic>
      <p:sp>
        <p:nvSpPr>
          <p:cNvPr id="7" name="TextBox 6">
            <a:extLst>
              <a:ext uri="{FF2B5EF4-FFF2-40B4-BE49-F238E27FC236}">
                <a16:creationId xmlns:a16="http://schemas.microsoft.com/office/drawing/2014/main" id="{BC3DDF58-8827-4C8A-9C8D-AB6729C7D802}"/>
              </a:ext>
            </a:extLst>
          </p:cNvPr>
          <p:cNvSpPr txBox="1"/>
          <p:nvPr/>
        </p:nvSpPr>
        <p:spPr>
          <a:xfrm>
            <a:off x="712713" y="1841323"/>
            <a:ext cx="7718573" cy="939231"/>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implémentation sur des Raspberry Pi 3</a:t>
            </a:r>
          </a:p>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évaluation selon 8 expérimentations :</a:t>
            </a:r>
          </a:p>
        </p:txBody>
      </p:sp>
    </p:spTree>
    <p:extLst>
      <p:ext uri="{BB962C8B-B14F-4D97-AF65-F5344CB8AC3E}">
        <p14:creationId xmlns:p14="http://schemas.microsoft.com/office/powerpoint/2010/main" val="20904202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Pour résumer…</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19319816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Bilan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8661A019-507F-495D-858E-0E455C22DD76}"/>
              </a:ext>
            </a:extLst>
          </p:cNvPr>
          <p:cNvSpPr txBox="1"/>
          <p:nvPr/>
        </p:nvSpPr>
        <p:spPr>
          <a:xfrm>
            <a:off x="434129" y="2037034"/>
            <a:ext cx="8275741" cy="297004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rPr>
              <a:t>nouvelle architecture pour les maisons intelligentes</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Repose sur l’utilisation de </a:t>
            </a:r>
            <a:r>
              <a:rPr lang="fr-FR" sz="1600" dirty="0" err="1">
                <a:solidFill>
                  <a:schemeClr val="tx1">
                    <a:lumMod val="65000"/>
                    <a:lumOff val="35000"/>
                  </a:schemeClr>
                </a:solidFill>
                <a:latin typeface="Helvetica" panose="020B0604020202020204" pitchFamily="34" charset="0"/>
                <a:cs typeface="Helvetica" panose="020B0604020202020204" pitchFamily="34" charset="0"/>
              </a:rPr>
              <a:t>microservices</a:t>
            </a:r>
            <a:r>
              <a:rPr lang="fr-FR" sz="1600" dirty="0">
                <a:solidFill>
                  <a:schemeClr val="tx1">
                    <a:lumMod val="65000"/>
                    <a:lumOff val="35000"/>
                  </a:schemeClr>
                </a:solidFill>
                <a:latin typeface="Helvetica" panose="020B0604020202020204" pitchFamily="34" charset="0"/>
                <a:cs typeface="Helvetica" panose="020B0604020202020204" pitchFamily="34" charset="0"/>
              </a:rPr>
              <a:t> au sein d’un cluster de 5 nœuds </a:t>
            </a:r>
          </a:p>
          <a:p>
            <a:pPr marL="1200150" lvl="2" indent="-285750">
              <a:spcBef>
                <a:spcPts val="1200"/>
              </a:spcBef>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agnostique vis-à-vis de la conception des applications</a:t>
            </a:r>
          </a:p>
          <a:p>
            <a:pPr marL="1200150" lvl="2"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fiabilité : </a:t>
            </a: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elle n’admet pas de points de défaillance</a:t>
            </a:r>
          </a:p>
          <a:p>
            <a:pPr marL="1200150" lvl="2"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améliorer l’interopérabilité entre les applications qui constituent un ensemble hétérogène de technologies et leur réutilisabilité</a:t>
            </a:r>
          </a:p>
          <a:p>
            <a:pPr marL="1200150" lvl="2" indent="-285750">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évolutivité : ajouter facilement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des ressources matérielles et logicielles supplémentaires en fonction des besoins</a:t>
            </a:r>
            <a:endPar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1492453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LE2ML : un outil modulaire pour l’apprentissage machine</a:t>
            </a:r>
          </a:p>
        </p:txBody>
      </p:sp>
    </p:spTree>
    <p:extLst>
      <p:ext uri="{BB962C8B-B14F-4D97-AF65-F5344CB8AC3E}">
        <p14:creationId xmlns:p14="http://schemas.microsoft.com/office/powerpoint/2010/main" val="2022749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Un </a:t>
            </a:r>
            <a:r>
              <a:rPr lang="fr-FR" sz="2400" i="1" dirty="0">
                <a:solidFill>
                  <a:schemeClr val="bg1"/>
                </a:solidFill>
                <a:latin typeface="Helvetica" panose="020B0604020202020204" pitchFamily="34" charset="0"/>
                <a:cs typeface="Helvetica" panose="020B0604020202020204" pitchFamily="34" charset="0"/>
              </a:rPr>
              <a:t>outil modulaire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8661A019-507F-495D-858E-0E455C22DD76}"/>
              </a:ext>
            </a:extLst>
          </p:cNvPr>
          <p:cNvSpPr txBox="1"/>
          <p:nvPr/>
        </p:nvSpPr>
        <p:spPr>
          <a:xfrm>
            <a:off x="434129" y="2287451"/>
            <a:ext cx="8275741" cy="3077766"/>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la plupart des méthodes actuellement proposées pour réaliser la reconnaissance d’activités sont des applications complètes :</a:t>
            </a:r>
          </a:p>
          <a:p>
            <a:pPr marL="742950" lvl="1"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différents processus sont encapsulés au sein d’un unique composant logiciel immuable</a:t>
            </a:r>
          </a:p>
          <a:p>
            <a:pPr marL="742950" lvl="1"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sont difficile à modifier et à réutiliser :</a:t>
            </a:r>
          </a:p>
          <a:p>
            <a:pPr marL="1200150" lvl="2"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sont développés à nouveau ou adaptés afin de pouvoir supporter les modifications</a:t>
            </a:r>
          </a:p>
        </p:txBody>
      </p:sp>
    </p:spTree>
    <p:extLst>
      <p:ext uri="{BB962C8B-B14F-4D97-AF65-F5344CB8AC3E}">
        <p14:creationId xmlns:p14="http://schemas.microsoft.com/office/powerpoint/2010/main" val="9249548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Un </a:t>
            </a:r>
            <a:r>
              <a:rPr lang="fr-FR" sz="2400" i="1" dirty="0">
                <a:solidFill>
                  <a:schemeClr val="bg1"/>
                </a:solidFill>
                <a:latin typeface="Helvetica" panose="020B0604020202020204" pitchFamily="34" charset="0"/>
                <a:cs typeface="Helvetica" panose="020B0604020202020204" pitchFamily="34" charset="0"/>
              </a:rPr>
              <a:t>outil modulaire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8661A019-507F-495D-858E-0E455C22DD76}"/>
              </a:ext>
            </a:extLst>
          </p:cNvPr>
          <p:cNvSpPr txBox="1"/>
          <p:nvPr/>
        </p:nvSpPr>
        <p:spPr>
          <a:xfrm>
            <a:off x="434129" y="1641121"/>
            <a:ext cx="8275741" cy="5016758"/>
          </a:xfrm>
          <a:prstGeom prst="rect">
            <a:avLst/>
          </a:prstGeom>
          <a:noFill/>
        </p:spPr>
        <p:txBody>
          <a:bodyPr wrap="square" rtlCol="0">
            <a:spAutoFit/>
          </a:bodyPr>
          <a:lstStyle/>
          <a:p>
            <a:pPr marL="285750" indent="-285750">
              <a:spcAft>
                <a:spcPts val="1200"/>
              </a:spcAft>
              <a:buFont typeface="Wingdings" panose="05000000000000000000" pitchFamily="2" charset="2"/>
              <a:buChar char="à"/>
            </a:pPr>
            <a:r>
              <a:rPr lang="en-US"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LIARA Environment for Modular Machine Learning (LE2ML)</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outil pour l’apprentissage machine qui repose sur l’utilisation de microservices établis par l’architecture précédente</a:t>
            </a:r>
          </a:p>
          <a:p>
            <a:pPr marL="742950" lvl="1" indent="-285750">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meilleure évolutivité</a:t>
            </a:r>
          </a:p>
          <a:p>
            <a:pPr marL="1200150" lvl="2"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déploiements plus sûrs et rapides</a:t>
            </a:r>
          </a:p>
          <a:p>
            <a:pPr marL="1200150" lvl="2"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isolation des pannes</a:t>
            </a:r>
          </a:p>
          <a:p>
            <a:pPr marL="1200150" lvl="2" indent="-285750">
              <a:spcAft>
                <a:spcPts val="1200"/>
              </a:spcAft>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cet outil constitue le lien entre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l’architecture d’habitat intelligent proposée</a:t>
            </a:r>
          </a:p>
          <a:p>
            <a:pPr marL="742950" lvl="1"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n’est pas réservé à une utilisation en combinaison avec une architecture distribuée</a:t>
            </a:r>
          </a:p>
          <a:p>
            <a:pPr marL="742950" lvl="1"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habitats intelligents qui n’exploitent pas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peuvent également en tirer profit</a:t>
            </a:r>
            <a:endPar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spcAft>
                <a:spcPts val="1200"/>
              </a:spcAft>
              <a:buFont typeface="Wingdings" panose="05000000000000000000" pitchFamily="2" charset="2"/>
              <a:buChar char="à"/>
            </a:pPr>
            <a:endPar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902873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Solution proposée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7D025793-03C4-4F09-AE3C-3D180443EE21}"/>
              </a:ext>
            </a:extLst>
          </p:cNvPr>
          <p:cNvGraphicFramePr>
            <a:graphicFrameLocks noChangeAspect="1"/>
          </p:cNvGraphicFramePr>
          <p:nvPr>
            <p:extLst>
              <p:ext uri="{D42A27DB-BD31-4B8C-83A1-F6EECF244321}">
                <p14:modId xmlns:p14="http://schemas.microsoft.com/office/powerpoint/2010/main" val="1984129748"/>
              </p:ext>
            </p:extLst>
          </p:nvPr>
        </p:nvGraphicFramePr>
        <p:xfrm>
          <a:off x="1371183" y="2020554"/>
          <a:ext cx="5702760" cy="4031330"/>
        </p:xfrm>
        <a:graphic>
          <a:graphicData uri="http://schemas.openxmlformats.org/presentationml/2006/ole">
            <mc:AlternateContent xmlns:mc="http://schemas.openxmlformats.org/markup-compatibility/2006">
              <mc:Choice xmlns:v="urn:schemas-microsoft-com:vml" Requires="v">
                <p:oleObj name="Acrobat Document" r:id="rId3" imgW="4549034" imgH="3215514" progId="AcroExch.Document.DC">
                  <p:embed/>
                </p:oleObj>
              </mc:Choice>
              <mc:Fallback>
                <p:oleObj name="Acrobat Document" r:id="rId3" imgW="4549034" imgH="3215514" progId="AcroExch.Document.DC">
                  <p:embed/>
                  <p:pic>
                    <p:nvPicPr>
                      <p:cNvPr id="0" name=""/>
                      <p:cNvPicPr/>
                      <p:nvPr/>
                    </p:nvPicPr>
                    <p:blipFill>
                      <a:blip r:embed="rId4"/>
                      <a:stretch>
                        <a:fillRect/>
                      </a:stretch>
                    </p:blipFill>
                    <p:spPr>
                      <a:xfrm>
                        <a:off x="1371183" y="2020554"/>
                        <a:ext cx="5702760" cy="4031330"/>
                      </a:xfrm>
                      <a:prstGeom prst="rect">
                        <a:avLst/>
                      </a:prstGeom>
                    </p:spPr>
                  </p:pic>
                </p:oleObj>
              </mc:Fallback>
            </mc:AlternateContent>
          </a:graphicData>
        </a:graphic>
      </p:graphicFrame>
    </p:spTree>
    <p:extLst>
      <p:ext uri="{BB962C8B-B14F-4D97-AF65-F5344CB8AC3E}">
        <p14:creationId xmlns:p14="http://schemas.microsoft.com/office/powerpoint/2010/main" val="769364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i="1" dirty="0">
                <a:solidFill>
                  <a:schemeClr val="bg1"/>
                </a:solidFill>
                <a:latin typeface="Helvetica" panose="020B0604020202020204" pitchFamily="34" charset="0"/>
                <a:cs typeface="Helvetica" panose="020B0604020202020204" pitchFamily="34" charset="0"/>
              </a:rPr>
              <a:t>Pipeline d’apprentissage machine (exemple)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9F714B69-9EBA-471E-9860-84C0B7E90568}"/>
              </a:ext>
            </a:extLst>
          </p:cNvPr>
          <p:cNvPicPr>
            <a:picLocks noChangeAspect="1"/>
          </p:cNvPicPr>
          <p:nvPr/>
        </p:nvPicPr>
        <p:blipFill>
          <a:blip r:embed="rId3"/>
          <a:stretch>
            <a:fillRect/>
          </a:stretch>
        </p:blipFill>
        <p:spPr>
          <a:xfrm>
            <a:off x="535585" y="1690401"/>
            <a:ext cx="2917478" cy="4905927"/>
          </a:xfrm>
          <a:prstGeom prst="rect">
            <a:avLst/>
          </a:prstGeom>
        </p:spPr>
      </p:pic>
      <p:sp>
        <p:nvSpPr>
          <p:cNvPr id="9" name="TextBox 8">
            <a:extLst>
              <a:ext uri="{FF2B5EF4-FFF2-40B4-BE49-F238E27FC236}">
                <a16:creationId xmlns:a16="http://schemas.microsoft.com/office/drawing/2014/main" id="{2063928D-8307-4B76-B2F0-78500E75E67C}"/>
              </a:ext>
            </a:extLst>
          </p:cNvPr>
          <p:cNvSpPr txBox="1"/>
          <p:nvPr/>
        </p:nvSpPr>
        <p:spPr>
          <a:xfrm>
            <a:off x="3453063" y="2188357"/>
            <a:ext cx="5320469" cy="343170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rPr>
              <a:t>Définition d’un pipeline :</a:t>
            </a:r>
          </a:p>
          <a:p>
            <a:pPr marL="742950" lvl="1"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fichier YAML (converti en JSON)</a:t>
            </a:r>
          </a:p>
          <a:p>
            <a:pPr marL="742950" lvl="1"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contenu validé grâce à un schéma</a:t>
            </a:r>
          </a:p>
          <a:p>
            <a:pPr marL="742950" lvl="1"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facile à versionner</a:t>
            </a:r>
          </a:p>
          <a:p>
            <a:pPr marL="1200150" lvl="2"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favorise le partage entre utilisateurs</a:t>
            </a:r>
          </a:p>
          <a:p>
            <a:pPr marL="742950" lvl="1"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 </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jobs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s’exécutent en parallèle</a:t>
            </a:r>
          </a:p>
          <a:p>
            <a:pPr marL="742950" lvl="1" indent="-285750">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tâches d’un job sont lancées séquentiellement ou en parallèle en fonction de leur dépendance entre elles</a:t>
            </a:r>
          </a:p>
        </p:txBody>
      </p:sp>
    </p:spTree>
    <p:extLst>
      <p:ext uri="{BB962C8B-B14F-4D97-AF65-F5344CB8AC3E}">
        <p14:creationId xmlns:p14="http://schemas.microsoft.com/office/powerpoint/2010/main" val="585080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25481"/>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fr-CA" sz="2800" dirty="0">
                <a:solidFill>
                  <a:schemeClr val="bg1"/>
                </a:solidFill>
                <a:latin typeface="Helvetica" panose="020B0604020202020204" pitchFamily="34" charset="0"/>
                <a:cs typeface="Helvetica" panose="020B0604020202020204" pitchFamily="34" charset="0"/>
              </a:rPr>
              <a:t>Contexte</a:t>
            </a:r>
            <a:endParaRPr lang="fr-CA"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a:t>
            </a:fld>
            <a:endParaRPr lang="en-US" sz="1000" dirty="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413BD124-4542-436A-81F6-399B562C290E}"/>
              </a:ext>
            </a:extLst>
          </p:cNvPr>
          <p:cNvSpPr txBox="1"/>
          <p:nvPr/>
        </p:nvSpPr>
        <p:spPr>
          <a:xfrm>
            <a:off x="640422" y="3697975"/>
            <a:ext cx="7863153" cy="872034"/>
          </a:xfrm>
          <a:prstGeom prst="rect">
            <a:avLst/>
          </a:prstGeom>
          <a:noFill/>
        </p:spPr>
        <p:txBody>
          <a:bodyPr wrap="square" rtlCol="0">
            <a:spAutoFit/>
          </a:bodyPr>
          <a:lstStyle/>
          <a:p>
            <a:pPr algn="ctr">
              <a:lnSpc>
                <a:spcPct val="150000"/>
              </a:lnSpc>
            </a:pPr>
            <a:r>
              <a:rPr lang="fr-FR" b="1" dirty="0">
                <a:solidFill>
                  <a:schemeClr val="tx1">
                    <a:lumMod val="65000"/>
                    <a:lumOff val="35000"/>
                  </a:schemeClr>
                </a:solidFill>
                <a:latin typeface="Helvetica" panose="020B0604020202020204" pitchFamily="34" charset="0"/>
                <a:cs typeface="Helvetica" panose="020B0604020202020204" pitchFamily="34" charset="0"/>
              </a:rPr>
              <a:t>ils sont l’une des solutions technologiques potentielles pour amorcer une réponse à cette problématique importante.</a:t>
            </a:r>
          </a:p>
        </p:txBody>
      </p:sp>
      <p:sp>
        <p:nvSpPr>
          <p:cNvPr id="12" name="TextBox 11">
            <a:extLst>
              <a:ext uri="{FF2B5EF4-FFF2-40B4-BE49-F238E27FC236}">
                <a16:creationId xmlns:a16="http://schemas.microsoft.com/office/drawing/2014/main" id="{8D2E4FC8-3E47-4A75-9B9B-B1C8F08545B2}"/>
              </a:ext>
            </a:extLst>
          </p:cNvPr>
          <p:cNvSpPr txBox="1"/>
          <p:nvPr/>
        </p:nvSpPr>
        <p:spPr>
          <a:xfrm>
            <a:off x="1389082" y="2688832"/>
            <a:ext cx="6365835" cy="537391"/>
          </a:xfrm>
          <a:prstGeom prst="rect">
            <a:avLst/>
          </a:prstGeom>
          <a:noFill/>
        </p:spPr>
        <p:txBody>
          <a:bodyPr wrap="square" rtlCol="0">
            <a:spAutoFit/>
          </a:bodyPr>
          <a:lstStyle/>
          <a:p>
            <a:pPr algn="ctr">
              <a:lnSpc>
                <a:spcPct val="150000"/>
              </a:lnSpc>
            </a:pPr>
            <a:r>
              <a:rPr lang="en-US"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HABITATS INTELLIGENTS</a:t>
            </a:r>
            <a:endParaRPr lang="fr-FR" sz="2200" b="1" dirty="0">
              <a:solidFill>
                <a:srgbClr val="2F71D1"/>
              </a:solidFill>
              <a:latin typeface="Helvetica" panose="020B0604020202020204" pitchFamily="34" charset="0"/>
              <a:cs typeface="Helvetica" panose="020B0604020202020204" pitchFamily="34" charset="0"/>
            </a:endParaRPr>
          </a:p>
        </p:txBody>
      </p:sp>
      <p:sp>
        <p:nvSpPr>
          <p:cNvPr id="13" name="ZoneTexte 2">
            <a:extLst>
              <a:ext uri="{FF2B5EF4-FFF2-40B4-BE49-F238E27FC236}">
                <a16:creationId xmlns:a16="http://schemas.microsoft.com/office/drawing/2014/main" id="{30390AAD-35F1-466C-A45D-F87C6718FDC8}"/>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2830887-EDF3-49FD-B982-3165FA3196E4}"/>
              </a:ext>
            </a:extLst>
          </p:cNvPr>
          <p:cNvSpPr txBox="1"/>
          <p:nvPr/>
        </p:nvSpPr>
        <p:spPr>
          <a:xfrm>
            <a:off x="1389082" y="6356351"/>
            <a:ext cx="6925862" cy="294632"/>
          </a:xfrm>
          <a:prstGeom prst="rect">
            <a:avLst/>
          </a:prstGeom>
          <a:noFill/>
        </p:spPr>
        <p:txBody>
          <a:bodyPr wrap="square" rtlCol="0">
            <a:spAutoFit/>
          </a:bodyPr>
          <a:lstStyle/>
          <a:p>
            <a:pPr>
              <a:lnSpc>
                <a:spcPct val="150000"/>
              </a:lnSpc>
            </a:pP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(Cook </a:t>
            </a:r>
            <a:r>
              <a:rPr lang="fr-FR" sz="10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2009)</a:t>
            </a:r>
            <a:endParaRPr lang="fr-FR" sz="1000"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05017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GUI</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DACCE555-2AA1-4907-9E1A-692A636DDF77}"/>
              </a:ext>
            </a:extLst>
          </p:cNvPr>
          <p:cNvGraphicFramePr>
            <a:graphicFrameLocks noChangeAspect="1"/>
          </p:cNvGraphicFramePr>
          <p:nvPr>
            <p:extLst>
              <p:ext uri="{D42A27DB-BD31-4B8C-83A1-F6EECF244321}">
                <p14:modId xmlns:p14="http://schemas.microsoft.com/office/powerpoint/2010/main" val="1263024826"/>
              </p:ext>
            </p:extLst>
          </p:nvPr>
        </p:nvGraphicFramePr>
        <p:xfrm>
          <a:off x="717550" y="2039854"/>
          <a:ext cx="7708900" cy="3524250"/>
        </p:xfrm>
        <a:graphic>
          <a:graphicData uri="http://schemas.openxmlformats.org/presentationml/2006/ole">
            <mc:AlternateContent xmlns:mc="http://schemas.openxmlformats.org/markup-compatibility/2006">
              <mc:Choice xmlns:v="urn:schemas-microsoft-com:vml" Requires="v">
                <p:oleObj name="Acrobat Document" r:id="rId3" imgW="9242670" imgH="4221401" progId="AcroExch.Document.DC">
                  <p:embed/>
                </p:oleObj>
              </mc:Choice>
              <mc:Fallback>
                <p:oleObj name="Acrobat Document" r:id="rId3" imgW="9242670" imgH="4221401" progId="AcroExch.Document.DC">
                  <p:embed/>
                  <p:pic>
                    <p:nvPicPr>
                      <p:cNvPr id="0" name=""/>
                      <p:cNvPicPr/>
                      <p:nvPr/>
                    </p:nvPicPr>
                    <p:blipFill>
                      <a:blip r:embed="rId4"/>
                      <a:stretch>
                        <a:fillRect/>
                      </a:stretch>
                    </p:blipFill>
                    <p:spPr>
                      <a:xfrm>
                        <a:off x="717550" y="2039854"/>
                        <a:ext cx="7708900" cy="3524250"/>
                      </a:xfrm>
                      <a:prstGeom prst="rect">
                        <a:avLst/>
                      </a:prstGeom>
                    </p:spPr>
                  </p:pic>
                </p:oleObj>
              </mc:Fallback>
            </mc:AlternateContent>
          </a:graphicData>
        </a:graphic>
      </p:graphicFrame>
    </p:spTree>
    <p:extLst>
      <p:ext uri="{BB962C8B-B14F-4D97-AF65-F5344CB8AC3E}">
        <p14:creationId xmlns:p14="http://schemas.microsoft.com/office/powerpoint/2010/main" val="238169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Déploiement sur l’architecture distribuée (exemple)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D29ACAF-6731-4C60-A9E8-EE372C8D5F26}"/>
              </a:ext>
            </a:extLst>
          </p:cNvPr>
          <p:cNvGraphicFramePr>
            <a:graphicFrameLocks noChangeAspect="1"/>
          </p:cNvGraphicFramePr>
          <p:nvPr>
            <p:extLst>
              <p:ext uri="{D42A27DB-BD31-4B8C-83A1-F6EECF244321}">
                <p14:modId xmlns:p14="http://schemas.microsoft.com/office/powerpoint/2010/main" val="3585862291"/>
              </p:ext>
            </p:extLst>
          </p:nvPr>
        </p:nvGraphicFramePr>
        <p:xfrm>
          <a:off x="1200603" y="1849820"/>
          <a:ext cx="6742794" cy="4105812"/>
        </p:xfrm>
        <a:graphic>
          <a:graphicData uri="http://schemas.openxmlformats.org/presentationml/2006/ole">
            <mc:AlternateContent xmlns:mc="http://schemas.openxmlformats.org/markup-compatibility/2006">
              <mc:Choice xmlns:v="urn:schemas-microsoft-com:vml" Requires="v">
                <p:oleObj name="Acrobat Document" r:id="rId3" imgW="6194954" imgH="3771545" progId="AcroExch.Document.DC">
                  <p:embed/>
                </p:oleObj>
              </mc:Choice>
              <mc:Fallback>
                <p:oleObj name="Acrobat Document" r:id="rId3" imgW="6194954" imgH="3771545" progId="AcroExch.Document.DC">
                  <p:embed/>
                  <p:pic>
                    <p:nvPicPr>
                      <p:cNvPr id="3" name="Object 2">
                        <a:extLst>
                          <a:ext uri="{FF2B5EF4-FFF2-40B4-BE49-F238E27FC236}">
                            <a16:creationId xmlns:a16="http://schemas.microsoft.com/office/drawing/2014/main" id="{ED29ACAF-6731-4C60-A9E8-EE372C8D5F26}"/>
                          </a:ext>
                        </a:extLst>
                      </p:cNvPr>
                      <p:cNvPicPr/>
                      <p:nvPr/>
                    </p:nvPicPr>
                    <p:blipFill>
                      <a:blip r:embed="rId4"/>
                      <a:stretch>
                        <a:fillRect/>
                      </a:stretch>
                    </p:blipFill>
                    <p:spPr>
                      <a:xfrm>
                        <a:off x="1200603" y="1849820"/>
                        <a:ext cx="6742794" cy="4105812"/>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047D1CD4-44EF-47EA-8901-5B42F29C35E6}"/>
              </a:ext>
            </a:extLst>
          </p:cNvPr>
          <p:cNvSpPr/>
          <p:nvPr/>
        </p:nvSpPr>
        <p:spPr>
          <a:xfrm>
            <a:off x="5233738" y="2888649"/>
            <a:ext cx="2803357" cy="1454751"/>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61949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Modules LE2ML</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B09D5611-2C85-4132-92BC-D34A528BE39F}"/>
              </a:ext>
            </a:extLst>
          </p:cNvPr>
          <p:cNvGraphicFramePr>
            <a:graphicFrameLocks noChangeAspect="1"/>
          </p:cNvGraphicFramePr>
          <p:nvPr>
            <p:extLst>
              <p:ext uri="{D42A27DB-BD31-4B8C-83A1-F6EECF244321}">
                <p14:modId xmlns:p14="http://schemas.microsoft.com/office/powerpoint/2010/main" val="1476791021"/>
              </p:ext>
            </p:extLst>
          </p:nvPr>
        </p:nvGraphicFramePr>
        <p:xfrm>
          <a:off x="2042600" y="1934328"/>
          <a:ext cx="5058800" cy="3752431"/>
        </p:xfrm>
        <a:graphic>
          <a:graphicData uri="http://schemas.openxmlformats.org/presentationml/2006/ole">
            <mc:AlternateContent xmlns:mc="http://schemas.openxmlformats.org/markup-compatibility/2006">
              <mc:Choice xmlns:v="urn:schemas-microsoft-com:vml" Requires="v">
                <p:oleObj name="Acrobat Document" r:id="rId3" imgW="3566160" imgH="2644132" progId="AcroExch.Document.DC">
                  <p:embed/>
                </p:oleObj>
              </mc:Choice>
              <mc:Fallback>
                <p:oleObj name="Acrobat Document" r:id="rId3" imgW="3566160" imgH="2644132" progId="AcroExch.Document.DC">
                  <p:embed/>
                  <p:pic>
                    <p:nvPicPr>
                      <p:cNvPr id="0" name=""/>
                      <p:cNvPicPr/>
                      <p:nvPr/>
                    </p:nvPicPr>
                    <p:blipFill>
                      <a:blip r:embed="rId4"/>
                      <a:stretch>
                        <a:fillRect/>
                      </a:stretch>
                    </p:blipFill>
                    <p:spPr>
                      <a:xfrm>
                        <a:off x="2042600" y="1934328"/>
                        <a:ext cx="5058800" cy="3752431"/>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75D39FF-09DA-4E0B-A05D-5FBCC7D3607F}"/>
              </a:ext>
            </a:extLst>
          </p:cNvPr>
          <p:cNvSpPr txBox="1"/>
          <p:nvPr/>
        </p:nvSpPr>
        <p:spPr>
          <a:xfrm>
            <a:off x="6027300" y="4744533"/>
            <a:ext cx="2351757" cy="456535"/>
          </a:xfrm>
          <a:prstGeom prst="rect">
            <a:avLst/>
          </a:prstGeom>
          <a:noFill/>
        </p:spPr>
        <p:txBody>
          <a:bodyPr wrap="square" rtlCol="0">
            <a:spAutoFit/>
          </a:bodyPr>
          <a:lstStyle/>
          <a:p>
            <a:pPr algn="ctr">
              <a:lnSpc>
                <a:spcPct val="150000"/>
              </a:lnSpc>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succès / échec</a:t>
            </a:r>
            <a:endParaRPr lang="fr-FR"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918424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Modules proposés</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069E7F4E-89B1-4530-A37F-518CEAE6BA91}"/>
              </a:ext>
            </a:extLst>
          </p:cNvPr>
          <p:cNvSpPr txBox="1"/>
          <p:nvPr/>
        </p:nvSpPr>
        <p:spPr>
          <a:xfrm>
            <a:off x="434129" y="1644419"/>
            <a:ext cx="8275741" cy="4832092"/>
          </a:xfrm>
          <a:prstGeom prst="rect">
            <a:avLst/>
          </a:prstGeom>
          <a:noFill/>
        </p:spPr>
        <p:txBody>
          <a:bodyPr wrap="square" rtlCol="0">
            <a:spAutoFit/>
          </a:bodyPr>
          <a:lstStyle/>
          <a:p>
            <a:pPr marL="285750" indent="-285750">
              <a:spcAft>
                <a:spcPts val="1200"/>
              </a:spcAft>
              <a:buFont typeface="Wingdings" panose="05000000000000000000" pitchFamily="2" charset="2"/>
              <a:buChar char="à"/>
            </a:pPr>
            <a:r>
              <a:rPr lang="en-US"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module de </a:t>
            </a:r>
            <a:r>
              <a:rPr lang="en-US" sz="16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fenêtrage</a:t>
            </a:r>
            <a:endParaRPr lang="en-US" sz="1600" b="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plusieurs fonctions disponibles (rectangulaire,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Hann</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Hamming</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etc.</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chevauchement</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données sont traitées en streaming</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développé en JavaScript</a:t>
            </a:r>
          </a:p>
          <a:p>
            <a:pPr lvl="1"/>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buFont typeface="Wingdings" panose="05000000000000000000" pitchFamily="2" charset="2"/>
              <a:buChar char="à"/>
            </a:pPr>
            <a:r>
              <a:rPr lang="en-US"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module </a:t>
            </a:r>
            <a:r>
              <a:rPr lang="en-US" sz="16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d’extraction</a:t>
            </a:r>
            <a:r>
              <a:rPr lang="en-US"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 de </a:t>
            </a:r>
            <a:r>
              <a:rPr lang="en-US" sz="16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caractéristiques</a:t>
            </a: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8 caractéristiques temporelles et 3 caractéristiques fréquentielles</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passage du domaine temporel au fréquentiel </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via</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FFT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Bluestein</a:t>
            </a: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données sont traitées en streaming</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développé en JavaScript</a:t>
            </a:r>
          </a:p>
          <a:p>
            <a:pPr marL="742950" lvl="1" indent="-285750">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module d’apprentissage machine</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surcouche de la librairie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scikit-learn</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développée en Python</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phases d’entrainement et de reconnaissance</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sauvegarde des modèles d’apprentissage</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validation croisée en 10-plis</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évaluation de la performance : Justesse, F-Mesure, Kappa</a:t>
            </a:r>
          </a:p>
        </p:txBody>
      </p:sp>
    </p:spTree>
    <p:extLst>
      <p:ext uri="{BB962C8B-B14F-4D97-AF65-F5344CB8AC3E}">
        <p14:creationId xmlns:p14="http://schemas.microsoft.com/office/powerpoint/2010/main" val="16463145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Évaluation de la solution</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9" name="Picture 8">
            <a:extLst>
              <a:ext uri="{FF2B5EF4-FFF2-40B4-BE49-F238E27FC236}">
                <a16:creationId xmlns:a16="http://schemas.microsoft.com/office/drawing/2014/main" id="{C84B5A00-5526-49C2-8A09-F30469F625C6}"/>
              </a:ext>
            </a:extLst>
          </p:cNvPr>
          <p:cNvPicPr>
            <a:picLocks noChangeAspect="1"/>
          </p:cNvPicPr>
          <p:nvPr/>
        </p:nvPicPr>
        <p:blipFill>
          <a:blip r:embed="rId3"/>
          <a:stretch>
            <a:fillRect/>
          </a:stretch>
        </p:blipFill>
        <p:spPr>
          <a:xfrm>
            <a:off x="4718385" y="2066424"/>
            <a:ext cx="4133850" cy="1714500"/>
          </a:xfrm>
          <a:prstGeom prst="rect">
            <a:avLst/>
          </a:prstGeom>
        </p:spPr>
      </p:pic>
      <p:pic>
        <p:nvPicPr>
          <p:cNvPr id="12" name="Picture 11">
            <a:extLst>
              <a:ext uri="{FF2B5EF4-FFF2-40B4-BE49-F238E27FC236}">
                <a16:creationId xmlns:a16="http://schemas.microsoft.com/office/drawing/2014/main" id="{143054CA-4ECE-49B9-860E-B79377B071EF}"/>
              </a:ext>
            </a:extLst>
          </p:cNvPr>
          <p:cNvPicPr>
            <a:picLocks noChangeAspect="1"/>
          </p:cNvPicPr>
          <p:nvPr/>
        </p:nvPicPr>
        <p:blipFill>
          <a:blip r:embed="rId4"/>
          <a:stretch>
            <a:fillRect/>
          </a:stretch>
        </p:blipFill>
        <p:spPr>
          <a:xfrm>
            <a:off x="312423" y="2066424"/>
            <a:ext cx="4113194" cy="1675397"/>
          </a:xfrm>
          <a:prstGeom prst="rect">
            <a:avLst/>
          </a:prstGeom>
        </p:spPr>
      </p:pic>
      <p:sp>
        <p:nvSpPr>
          <p:cNvPr id="13" name="TextBox 12">
            <a:extLst>
              <a:ext uri="{FF2B5EF4-FFF2-40B4-BE49-F238E27FC236}">
                <a16:creationId xmlns:a16="http://schemas.microsoft.com/office/drawing/2014/main" id="{2E25FE2C-4A17-4CE9-BE6E-7FC06CBA203F}"/>
              </a:ext>
            </a:extLst>
          </p:cNvPr>
          <p:cNvSpPr txBox="1"/>
          <p:nvPr/>
        </p:nvSpPr>
        <p:spPr>
          <a:xfrm>
            <a:off x="434129" y="4395275"/>
            <a:ext cx="8275741" cy="1200329"/>
          </a:xfrm>
          <a:prstGeom prst="rect">
            <a:avLst/>
          </a:prstGeom>
          <a:noFill/>
        </p:spPr>
        <p:txBody>
          <a:bodyPr wrap="square" rtlCol="0">
            <a:spAutoFit/>
          </a:bodyPr>
          <a:lstStyle/>
          <a:p>
            <a:pPr marL="285750" indent="-2857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niveau de précision similaire :</a:t>
            </a:r>
          </a:p>
          <a:p>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légers écarts observés en raison de différences entre les deux implémentations</a:t>
            </a:r>
          </a:p>
        </p:txBody>
      </p:sp>
    </p:spTree>
    <p:extLst>
      <p:ext uri="{BB962C8B-B14F-4D97-AF65-F5344CB8AC3E}">
        <p14:creationId xmlns:p14="http://schemas.microsoft.com/office/powerpoint/2010/main" val="2236824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Pour résumer…</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35029939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Bilan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F9EAF162-1A49-4D0C-AF4E-74CF90018580}"/>
              </a:ext>
            </a:extLst>
          </p:cNvPr>
          <p:cNvSpPr txBox="1"/>
          <p:nvPr/>
        </p:nvSpPr>
        <p:spPr>
          <a:xfrm>
            <a:off x="434129" y="1895970"/>
            <a:ext cx="8275741" cy="401648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rPr>
              <a:t>introduction d’un outil d’apprentissage machine</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conception modulaire qui repose sur une l’utilisation de </a:t>
            </a:r>
            <a:r>
              <a:rPr lang="fr-FR" sz="1600" dirty="0" err="1">
                <a:solidFill>
                  <a:schemeClr val="tx1">
                    <a:lumMod val="65000"/>
                    <a:lumOff val="35000"/>
                  </a:schemeClr>
                </a:solidFill>
                <a:latin typeface="Helvetica" panose="020B0604020202020204" pitchFamily="34" charset="0"/>
                <a:cs typeface="Helvetica" panose="020B0604020202020204" pitchFamily="34" charset="0"/>
              </a:rPr>
              <a:t>microservices</a:t>
            </a:r>
            <a:endParaRPr lang="fr-FR" sz="1600" dirty="0">
              <a:solidFill>
                <a:schemeClr val="tx1">
                  <a:lumMod val="65000"/>
                  <a:lumOff val="35000"/>
                </a:schemeClr>
              </a:solidFill>
              <a:latin typeface="Helvetica" panose="020B0604020202020204" pitchFamily="34" charset="0"/>
              <a:cs typeface="Helvetica" panose="020B0604020202020204" pitchFamily="34" charset="0"/>
            </a:endParaRPr>
          </a:p>
          <a:p>
            <a:pPr marL="742950" lvl="1" indent="-285750">
              <a:spcBef>
                <a:spcPts val="1200"/>
              </a:spcBef>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 est compatible avec les architectures monolithiques et distribuées</a:t>
            </a:r>
          </a:p>
          <a:p>
            <a:pPr marL="742950" lvl="1" indent="-285750">
              <a:spcAft>
                <a:spcPts val="1200"/>
              </a:spcAft>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API REST orchestre le fonctionnement du système</a:t>
            </a:r>
          </a:p>
          <a:p>
            <a:pPr marL="742950" lvl="1"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3 modules fondamentaux et une GUI ont également été développés</a:t>
            </a:r>
          </a:p>
          <a:p>
            <a:pPr marL="742950" lvl="1" indent="-285750">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nombreux modules complémentaires peuvent compléter ses fonctionnalités</a:t>
            </a:r>
          </a:p>
          <a:p>
            <a:pPr marL="1200150" lvl="2" indent="-285750">
              <a:spcBef>
                <a:spcPts val="1200"/>
              </a:spcBef>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sont agnostiques vis-à-vis de la technologies</a:t>
            </a:r>
          </a:p>
          <a:p>
            <a:pPr marL="742950" lvl="1" indent="-285750">
              <a:spcBef>
                <a:spcPts val="1200"/>
              </a:spcBef>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 constitue le lien entre l’architecture d’habitats intelligent et les différents types de capteurs qui sont utilisés dans ces environnements (capteurs statiques et </a:t>
            </a:r>
            <a:r>
              <a:rPr lang="fr-CA"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CA"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CA"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marL="742950" lvl="1" indent="-285750">
              <a:buFont typeface="Wingdings" panose="05000000000000000000" pitchFamily="2" charset="2"/>
              <a:buChar char="à"/>
            </a:pPr>
            <a:endPar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3118268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Conclusion</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32226425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Réponses aux problématiques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8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Conclusion</a:t>
            </a:r>
            <a:endParaRPr lang="fr-FR" sz="800" b="1" i="1" dirty="0">
              <a:solidFill>
                <a:srgbClr val="2F71D1"/>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9A0CB9E0-9EC6-47A2-BFAF-0FF834C8C47C}"/>
              </a:ext>
            </a:extLst>
          </p:cNvPr>
          <p:cNvSpPr txBox="1"/>
          <p:nvPr/>
        </p:nvSpPr>
        <p:spPr>
          <a:xfrm>
            <a:off x="628650" y="1619234"/>
            <a:ext cx="7861955" cy="4825039"/>
          </a:xfrm>
          <a:prstGeom prst="rect">
            <a:avLst/>
          </a:prstGeom>
          <a:noFill/>
        </p:spPr>
        <p:txBody>
          <a:bodyPr wrap="square" rtlCol="0">
            <a:spAutoFit/>
          </a:bodyPr>
          <a:lstStyle/>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nouvelle méthode de reconnaissance pour améliorer l’assistance des résidents des maisons intelligentes grâce à un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marL="342900" indent="-342900">
              <a:lnSpc>
                <a:spcPct val="150000"/>
              </a:lnSpc>
              <a:buAutoNum type="arabicPeriod"/>
              <a:tabLst>
                <a:tab pos="344488" algn="l"/>
              </a:tabLst>
            </a:pPr>
            <a:endParaRPr lang="fr-FR"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lvl="1">
              <a:lnSpc>
                <a:spcPct val="150000"/>
              </a:lnSpc>
              <a:tabLst>
                <a:tab pos="344488" algn="l"/>
              </a:tabLst>
            </a:pPr>
            <a:r>
              <a:rPr lang="fr-FR" sz="1600" i="1" dirty="0">
                <a:solidFill>
                  <a:srgbClr val="2F71D1"/>
                </a:solidFill>
                <a:latin typeface="Helvetica" panose="020B0604020202020204" pitchFamily="34" charset="0"/>
                <a:cs typeface="Helvetica" panose="020B0604020202020204" pitchFamily="34" charset="0"/>
                <a:sym typeface="Wingdings" panose="05000000000000000000" pitchFamily="2" charset="2"/>
              </a:rPr>
              <a:t> 2 publications dans la conférence IEEE UIC en 2017 et 2018</a:t>
            </a:r>
            <a:br>
              <a:rPr lang="fr-FR" sz="1600" i="1" dirty="0">
                <a:solidFill>
                  <a:srgbClr val="2F71D1"/>
                </a:solidFill>
                <a:latin typeface="Helvetica" panose="020B0604020202020204" pitchFamily="34" charset="0"/>
                <a:cs typeface="Helvetica" panose="020B0604020202020204" pitchFamily="34" charset="0"/>
                <a:sym typeface="Wingdings" panose="05000000000000000000" pitchFamily="2" charset="2"/>
              </a:rPr>
            </a:br>
            <a:r>
              <a:rPr lang="fr-FR" sz="1000"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nouvelle architecture capable de proposer un meilleur niveau de fiabilité ainsi qu’une flexibilité permettant de faire cohabiter les différentes applications de la reconnaissance d’activités</a:t>
            </a:r>
          </a:p>
          <a:p>
            <a:pPr marL="342900" indent="-342900">
              <a:lnSpc>
                <a:spcPct val="150000"/>
              </a:lnSpc>
              <a:buAutoNum type="arabicPeriod"/>
              <a:tabLst>
                <a:tab pos="344488" algn="l"/>
              </a:tabLst>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plateforme d’apprentissage machine permettant la mise en œuvre de processus de reconnaissance d’activités génériques c’est-à-dire, de la même façon, indépendamment du type de capteurs sur lesquels ceux-ci s’appuient</a:t>
            </a:r>
          </a:p>
          <a:p>
            <a:pPr marL="342900" indent="-342900">
              <a:lnSpc>
                <a:spcPct val="150000"/>
              </a:lnSpc>
              <a:buAutoNum type="arabicPeriod"/>
              <a:tabLst>
                <a:tab pos="344488" algn="l"/>
              </a:tabLst>
            </a:pPr>
            <a:endParaRPr lang="fr-FR"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lvl="1">
              <a:lnSpc>
                <a:spcPct val="150000"/>
              </a:lnSpc>
              <a:tabLst>
                <a:tab pos="344488" algn="l"/>
              </a:tabLst>
            </a:pPr>
            <a:r>
              <a:rPr lang="fr-FR" sz="1600" i="1" dirty="0">
                <a:solidFill>
                  <a:srgbClr val="2F71D1"/>
                </a:solidFill>
                <a:latin typeface="Helvetica" panose="020B0604020202020204" pitchFamily="34" charset="0"/>
                <a:cs typeface="Helvetica" panose="020B0604020202020204" pitchFamily="34" charset="0"/>
                <a:sym typeface="Wingdings" panose="05000000000000000000" pitchFamily="2" charset="2"/>
              </a:rPr>
              <a:t> contributions regroupées en une et soumise dans le journal Springer AIHC</a:t>
            </a:r>
          </a:p>
        </p:txBody>
      </p:sp>
    </p:spTree>
    <p:extLst>
      <p:ext uri="{BB962C8B-B14F-4D97-AF65-F5344CB8AC3E}">
        <p14:creationId xmlns:p14="http://schemas.microsoft.com/office/powerpoint/2010/main" val="25597277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Limitations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8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Conclusion</a:t>
            </a:r>
            <a:endParaRPr lang="fr-FR" sz="800" b="1" i="1" dirty="0">
              <a:solidFill>
                <a:srgbClr val="2F71D1"/>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9A0CB9E0-9EC6-47A2-BFAF-0FF834C8C47C}"/>
              </a:ext>
            </a:extLst>
          </p:cNvPr>
          <p:cNvSpPr txBox="1"/>
          <p:nvPr/>
        </p:nvSpPr>
        <p:spPr>
          <a:xfrm>
            <a:off x="628650" y="1619234"/>
            <a:ext cx="7861955" cy="4570995"/>
          </a:xfrm>
          <a:prstGeom prst="rect">
            <a:avLst/>
          </a:prstGeom>
          <a:noFill/>
        </p:spPr>
        <p:txBody>
          <a:bodyPr wrap="square" rtlCol="0">
            <a:spAutoFit/>
          </a:bodyPr>
          <a:lstStyle/>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évaluation plus approfondie du</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endPar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plus grand nombre de participants aux expérimentations</a:t>
            </a: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ajouter une méthode pour le filtrage des données brutes</a:t>
            </a:r>
            <a:b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br>
            <a:r>
              <a:rPr lang="fr-FR" sz="10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mise en œuvre de l’architecture distribuée au sein du laboratoire</a:t>
            </a:r>
          </a:p>
          <a:p>
            <a:pPr lvl="1">
              <a:lnSpc>
                <a:spcPct val="150000"/>
              </a:lnSpc>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nécessaire d’utiliser du matériel plus fiable et adapté que les Raspberry Pi</a:t>
            </a:r>
          </a:p>
          <a:p>
            <a:pPr marL="342900" indent="-342900">
              <a:lnSpc>
                <a:spcPct val="150000"/>
              </a:lnSpc>
              <a:buAutoNum type="arabicPeriod"/>
              <a:tabLst>
                <a:tab pos="344488" algn="l"/>
              </a:tabLst>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ajouter des fonctionnalités à l’atelier d’apprentissage machine</a:t>
            </a:r>
            <a:endParaRPr lang="fr-FR"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techniques de fusion de données</a:t>
            </a: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algorithmes de réduction de dimensionnalité</a:t>
            </a: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pipeline spécifique aux méthodes d’apprentissage profond</a:t>
            </a: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support de nouvelles technologies d’échanges de données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WebSocket</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gRPC</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etc.</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p:txBody>
      </p:sp>
    </p:spTree>
    <p:extLst>
      <p:ext uri="{BB962C8B-B14F-4D97-AF65-F5344CB8AC3E}">
        <p14:creationId xmlns:p14="http://schemas.microsoft.com/office/powerpoint/2010/main" val="307284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en-US" sz="2800" dirty="0" err="1">
                <a:solidFill>
                  <a:schemeClr val="bg1"/>
                </a:solidFill>
                <a:latin typeface="Helvetica" panose="020B0604020202020204" pitchFamily="34" charset="0"/>
                <a:cs typeface="Helvetica" panose="020B0604020202020204" pitchFamily="34" charset="0"/>
              </a:rPr>
              <a:t>Contexte</a:t>
            </a:r>
            <a:endParaRPr lang="en-US"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a:t>
            </a:fld>
            <a:endParaRPr lang="en-US" sz="10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A310D6FE-EDA6-4EF6-B818-C18CE1D1C032}"/>
              </a:ext>
            </a:extLst>
          </p:cNvPr>
          <p:cNvSpPr txBox="1"/>
          <p:nvPr/>
        </p:nvSpPr>
        <p:spPr>
          <a:xfrm>
            <a:off x="512466" y="3335114"/>
            <a:ext cx="8289890" cy="2672526"/>
          </a:xfrm>
          <a:prstGeom prst="rect">
            <a:avLst/>
          </a:prstGeom>
          <a:noFill/>
        </p:spPr>
        <p:txBody>
          <a:bodyPr wrap="square" rtlCol="0">
            <a:spAutoFit/>
          </a:bodyPr>
          <a:lstStyle/>
          <a:p>
            <a:pPr marL="285750"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Selon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Sadri</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(2011), il s’agit d’enrichir l’environnement dans lequel l’Homme évolue, avec la technologie pour :</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extraire le contexte et apprendre son comportement</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prendre des décisions et lui porter assistance</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8" name="Arrow: Down 7">
            <a:extLst>
              <a:ext uri="{FF2B5EF4-FFF2-40B4-BE49-F238E27FC236}">
                <a16:creationId xmlns:a16="http://schemas.microsoft.com/office/drawing/2014/main" id="{A569ACE9-3309-40FA-A47A-3E98BB15CBB2}"/>
              </a:ext>
            </a:extLst>
          </p:cNvPr>
          <p:cNvSpPr/>
          <p:nvPr/>
        </p:nvSpPr>
        <p:spPr>
          <a:xfrm>
            <a:off x="4399383" y="2280087"/>
            <a:ext cx="345232" cy="300104"/>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AEC51BCB-6498-4970-B5F6-34A3EE362990}"/>
              </a:ext>
            </a:extLst>
          </p:cNvPr>
          <p:cNvSpPr txBox="1"/>
          <p:nvPr/>
        </p:nvSpPr>
        <p:spPr>
          <a:xfrm>
            <a:off x="1389082" y="2519436"/>
            <a:ext cx="6365835" cy="537391"/>
          </a:xfrm>
          <a:prstGeom prst="rect">
            <a:avLst/>
          </a:prstGeom>
          <a:noFill/>
        </p:spPr>
        <p:txBody>
          <a:bodyPr wrap="square" rtlCol="0">
            <a:spAutoFit/>
          </a:bodyPr>
          <a:lstStyle/>
          <a:p>
            <a:pPr algn="ctr">
              <a:lnSpc>
                <a:spcPct val="150000"/>
              </a:lnSpc>
            </a:pPr>
            <a:r>
              <a:rPr lang="en-US"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L’INTELLIGENCE AMBIANTE (</a:t>
            </a:r>
            <a:r>
              <a:rPr lang="en-US" sz="22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IAm</a:t>
            </a:r>
            <a:r>
              <a:rPr lang="en-US"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t>
            </a:r>
            <a:endParaRPr lang="fr-FR" sz="2200" b="1" dirty="0">
              <a:solidFill>
                <a:srgbClr val="2F71D1"/>
              </a:solidFill>
              <a:latin typeface="Helvetica" panose="020B0604020202020204"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FE496C92-FCA1-44A6-A300-EC6B79A7F095}"/>
              </a:ext>
            </a:extLst>
          </p:cNvPr>
          <p:cNvSpPr txBox="1"/>
          <p:nvPr/>
        </p:nvSpPr>
        <p:spPr>
          <a:xfrm>
            <a:off x="1389082" y="1703758"/>
            <a:ext cx="6365835" cy="537391"/>
          </a:xfrm>
          <a:prstGeom prst="rect">
            <a:avLst/>
          </a:prstGeom>
          <a:noFill/>
        </p:spPr>
        <p:txBody>
          <a:bodyPr wrap="square" rtlCol="0">
            <a:spAutoFit/>
          </a:bodyPr>
          <a:lstStyle/>
          <a:p>
            <a:pPr algn="ctr">
              <a:lnSpc>
                <a:spcPct val="150000"/>
              </a:lnSpc>
            </a:pPr>
            <a:r>
              <a:rPr lang="en-US" sz="22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HABITATS INTELLIGENTS</a:t>
            </a:r>
            <a:endParaRPr lang="fr-FR" sz="2200" b="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2" name="ZoneTexte 2">
            <a:extLst>
              <a:ext uri="{FF2B5EF4-FFF2-40B4-BE49-F238E27FC236}">
                <a16:creationId xmlns:a16="http://schemas.microsoft.com/office/drawing/2014/main" id="{C7992260-B833-401B-91C8-E5367140BE6A}"/>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815103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
            <a:ext cx="9144000" cy="5610591"/>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796965" y="1835798"/>
            <a:ext cx="7550069" cy="1938992"/>
          </a:xfrm>
          <a:prstGeom prst="rect">
            <a:avLst/>
          </a:prstGeom>
          <a:noFill/>
        </p:spPr>
        <p:txBody>
          <a:bodyPr wrap="square" rtlCol="0">
            <a:spAutoFit/>
          </a:bodyPr>
          <a:lstStyle/>
          <a:p>
            <a:pPr algn="ctr"/>
            <a:r>
              <a:rPr lang="en-US" sz="4000" cap="all" dirty="0">
                <a:solidFill>
                  <a:schemeClr val="bg1"/>
                </a:solidFill>
                <a:latin typeface="Helvetica" panose="020B0604020202020204" pitchFamily="34" charset="0"/>
                <a:cs typeface="Helvetica" panose="020B0604020202020204" pitchFamily="34" charset="0"/>
              </a:rPr>
              <a:t>MERCI</a:t>
            </a:r>
          </a:p>
          <a:p>
            <a:pPr algn="ctr"/>
            <a:endParaRPr lang="en-US" sz="4000" cap="all" dirty="0">
              <a:solidFill>
                <a:schemeClr val="bg1"/>
              </a:solidFill>
              <a:latin typeface="Helvetica" panose="020B0604020202020204" pitchFamily="34" charset="0"/>
              <a:cs typeface="Helvetica" panose="020B0604020202020204" pitchFamily="34" charset="0"/>
            </a:endParaRPr>
          </a:p>
          <a:p>
            <a:pPr algn="ctr"/>
            <a:r>
              <a:rPr lang="en-US" sz="4000" cap="all" dirty="0">
                <a:solidFill>
                  <a:schemeClr val="bg1"/>
                </a:solidFill>
                <a:latin typeface="Helvetica" panose="020B0604020202020204" pitchFamily="34" charset="0"/>
                <a:cs typeface="Helvetica" panose="020B0604020202020204" pitchFamily="34" charset="0"/>
              </a:rPr>
              <a:t>Vos questions ?</a:t>
            </a:r>
          </a:p>
        </p:txBody>
      </p:sp>
      <p:pic>
        <p:nvPicPr>
          <p:cNvPr id="9" name="Picture 8">
            <a:extLst>
              <a:ext uri="{FF2B5EF4-FFF2-40B4-BE49-F238E27FC236}">
                <a16:creationId xmlns:a16="http://schemas.microsoft.com/office/drawing/2014/main" id="{9823D9B5-AC69-4734-B837-2BBDA386D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146" y="5610590"/>
            <a:ext cx="2076969" cy="1247410"/>
          </a:xfrm>
          <a:prstGeom prst="rect">
            <a:avLst/>
          </a:prstGeom>
        </p:spPr>
      </p:pic>
      <p:pic>
        <p:nvPicPr>
          <p:cNvPr id="10" name="Picture 9">
            <a:extLst>
              <a:ext uri="{FF2B5EF4-FFF2-40B4-BE49-F238E27FC236}">
                <a16:creationId xmlns:a16="http://schemas.microsoft.com/office/drawing/2014/main" id="{CD2E7A45-0571-473A-A2C9-33AF8A88A1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523" y="5781858"/>
            <a:ext cx="2857500" cy="904875"/>
          </a:xfrm>
          <a:prstGeom prst="rect">
            <a:avLst/>
          </a:prstGeom>
        </p:spPr>
      </p:pic>
    </p:spTree>
    <p:extLst>
      <p:ext uri="{BB962C8B-B14F-4D97-AF65-F5344CB8AC3E}">
        <p14:creationId xmlns:p14="http://schemas.microsoft.com/office/powerpoint/2010/main" val="31619776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Références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81</a:t>
            </a:fld>
            <a:endParaRPr lang="en-US" sz="1000" dirty="0">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195943" y="1679534"/>
            <a:ext cx="8752114" cy="4943276"/>
          </a:xfrm>
          <a:prstGeom prst="rect">
            <a:avLst/>
          </a:prstGeom>
          <a:noFill/>
        </p:spPr>
        <p:txBody>
          <a:bodyPr wrap="square" rtlCol="0">
            <a:spAutoFit/>
          </a:bodyPr>
          <a:lstStyle/>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United Nations (2017). World Population Prospects The 2017 Revision Key Findings and Advance Tables. Rapport technique</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Prince, M., Comas-Herrera, A., Knapp, M.,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Guerchet</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M.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Karagiannidou</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M. (2016). World Alzheimer Report 2016 Improving healthcare for people living with dementia. Coverage, Quality and costs now and in the future. Alzheimer’s Disease International (ADI).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2"/>
              </a:rPr>
              <a:t>http://dx.doi.org/10.13140/RG.2.2.22580.04483</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Cook, D. J., &amp;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Schmitter</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-Edgecombe, M. (2009). Assessing the Quality of Activities in a Smart Environment. Methods of Information in Medicine, 48(5), 480–485.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3"/>
              </a:rPr>
              <a:t>http://dx.doi.org/10.3414/ME0592</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Sadri, F. (2011). Ambient intelligence : A Survey. ACM Computing Surveys.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4"/>
              </a:rPr>
              <a:t>http://dx.doi.org/10.1145/1978802.1978815</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Lawton, M. P. et Brody, E. M. (1969). Assessment of Older People : Self-Maintaining and Instrumental Activities of Daily Living. The Gerontologist.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5"/>
              </a:rPr>
              <a:t>http://dx.doi.org/10.1093/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5"/>
              </a:rPr>
              <a:t>geront</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5"/>
              </a:rPr>
              <a:t>/9.3_Part_1.179 </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Rogers, W. A., Meyer, B., Walker, N. et Fisk, A. D. (1998). Functional Limitations to Dailyn Living Tasks in the Aged : A Focus Group Analysis. Human Factors : The Journal of then Human Factors and Ergonomics Society.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6"/>
              </a:rPr>
              <a:t>http://dx.doi.org/10.1518/001872098779480613</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Roy, P. C., Bouchard, B.,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Bouzouane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 et Giroux, S. (2013). Ambient Activity Recognition in Smart Environments for Cognitive Assistance. International Journal of Robotics Applications and Technologies (IJRAT), 1(1), 29–56.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7"/>
              </a:rPr>
              <a:t>http://dx.doi.org/10.4018/ijrat.2013010103</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Mihailidis</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Barbenel</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J. C.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Fernie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G. (2004). The efficacy of an intelligent cognitive orthosis to facilitate handwashing by persons with moderate to severe dementia.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8"/>
              </a:rPr>
              <a:t>http://dx.doi.org/10.1080/09602010343000156</a:t>
            </a:r>
            <a:endParaRPr lang="en-US" sz="1100" dirty="0">
              <a:sym typeface="Wingdings" panose="05000000000000000000" pitchFamily="2" charset="2"/>
            </a:endParaRPr>
          </a:p>
        </p:txBody>
      </p:sp>
    </p:spTree>
    <p:extLst>
      <p:ext uri="{BB962C8B-B14F-4D97-AF65-F5344CB8AC3E}">
        <p14:creationId xmlns:p14="http://schemas.microsoft.com/office/powerpoint/2010/main" val="23734475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Références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82</a:t>
            </a:fld>
            <a:endParaRPr lang="en-US" sz="1000" dirty="0">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195943" y="1679534"/>
            <a:ext cx="8752114" cy="4585294"/>
          </a:xfrm>
          <a:prstGeom prst="rect">
            <a:avLst/>
          </a:prstGeom>
          <a:noFill/>
        </p:spPr>
        <p:txBody>
          <a:bodyPr wrap="square" rtlCol="0">
            <a:spAutoFit/>
          </a:bodyPr>
          <a:lstStyle/>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Tunca</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Alemdar</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H.,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Ertan</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H.,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Incel</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O. D.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Ersoy</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 (2014). Multimodal wireless sensor network-based ambient assisted living in real homes with multiple residents. Sensors (Switzerland). http://dx.doi.org/10.3390/s140609692</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Huifeng</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W.,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Kadry</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S. N. et Raj, E. D. (2020). Continuous health monitoring of sports-person using IoT devices based wearable technology. Computer Communications, 160, 588–595.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2"/>
              </a:rPr>
              <a:t>http://dx.doi.org/10.1016/j.comcom.2020.04.025</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Bouchard, K., Bouchard, B.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Bouzouane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 (2014). Practical Guidelines to Build Smart Homes : Lessons Learned. In T. &amp;. F. CRC press (dir.), Opportunistic networking, smart home, smart city, smart systems,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numéro</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January 2015 1–38.</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Giroux, S., Leblanc, 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Bouzouane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 Bouchard, B.,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Pigot</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H.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Bauchet</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J. (2009). The Praxis of Cognitive Assistance in Smart Homes. BMI Book, 183–211.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3"/>
              </a:rPr>
              <a:t>http://dx.doi.org/10. 3233/978-1-60750-048-3-183</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Helal</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S., Mann, W., El-Zabadani, H., King, J.,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Kaddoura</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Y. et Jansen, E. (2005). The Gator tech smart house : A programmable pervasive space. Computer, 38(3), 50–60.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4"/>
              </a:rPr>
              <a:t>http://dx.doi.org/10.1109/MC.2005.107</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Lago, P., Lang, F.,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Roncancio</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 Jiménez-</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Guarín</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Mateescu</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R.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Bonnefond</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N. (2017). The contextact@A4H real-life dataset of daily-living activities activity recognition using model checking. Dans Lecture Notes in Computer Science (including subseries Lecture Notes in Artificial Intelligence and Lecture Notes in Bioinformatics), volume 10257 LNAI, 175–188.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5"/>
              </a:rPr>
              <a:t>http://dx.doi.org/10.1007/978-3-319-57837-8_14</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Cook, D. J., Crandall, A. S., Thomas, B. L. et Krishnan, N. C. (2013). CASAS : A smart home in a box. Computer, 46(7), 62–69.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6"/>
              </a:rPr>
              <a:t>http://dx.doi.org/10.1109/MC.2012.328</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p:txBody>
      </p:sp>
    </p:spTree>
    <p:extLst>
      <p:ext uri="{BB962C8B-B14F-4D97-AF65-F5344CB8AC3E}">
        <p14:creationId xmlns:p14="http://schemas.microsoft.com/office/powerpoint/2010/main" val="20109770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Références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83</a:t>
            </a:fld>
            <a:endParaRPr lang="en-US" sz="1000" dirty="0">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195943" y="1679534"/>
            <a:ext cx="8752114" cy="4331379"/>
          </a:xfrm>
          <a:prstGeom prst="rect">
            <a:avLst/>
          </a:prstGeom>
          <a:noFill/>
        </p:spPr>
        <p:txBody>
          <a:bodyPr wrap="square" rtlCol="0">
            <a:spAutoFit/>
          </a:bodyPr>
          <a:lstStyle/>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Plantevin</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V.,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Bouzouane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 Bouchard, B. et Gaboury, S. (2018). Towards a more reliable and scalable architecture for smart home environments. Journal of Ambient Intelligence and Humanized Computing.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2"/>
              </a:rPr>
              <a:t>http://dx.doi.org/10.1007/s12652-018-0954-5</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Holmes, G., Donkin, A. et Witten, I. H. (1994). WEKA : A machine learning workbench. Dans Australian and New Zealand Conference on Intelligent Information Systems - Proceedings, 357–361.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3"/>
              </a:rPr>
              <a:t>http://dx.doi.org/10.1109/anziis.1994.396988</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Ritthoo</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O.,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Klinkenberg</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R., Fischer, S.,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Mierswa</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I.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Felske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S. (2003). Yale : Yet Another Learning Environment. Rapport technique, Universität Dortmund, Dortmund</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Demšar</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J., Zupan, B.,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Leban</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G.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Curk</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 (2004). Orange : From experimental machine learning to interactive data mining. Lecture Notes in Computer Science (including subseries Lecture Notes in Artificial Intelligence and Lecture Notes in Bioinformatics), 3202, 537–539.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4"/>
              </a:rPr>
              <a:t>http://dx.doi.org/10.1007/978-3-540-30116-5_58</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Vail, D. et Veloso, M. (2004). Learning from accelerometer data on a legged robot. IFAC Proceedings Volumes, 37(8), 822–827.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5"/>
              </a:rPr>
              <a:t>http://dx.doi.org/10.1016/S1474-6670(17)32082-7</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Bibuli</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M., Caccia, M. et Lapierre, L. (2007). Path-Following Algorithms and Experiments for an Autonomous Surface Vehicle. IFAC Proceedings Volumes, 40(17), 81–86.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6"/>
              </a:rPr>
              <a:t>http://dx.doi.org/10.3182/20070919-3-HR-3904.00015</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Weiss, C., Fechner, N., Stark, M. et Zell, A. (2007). Comparison of different approaches to vibration-based terrain classification. Dans Proceedings of the 3rd European Conference on Mobile Robots, EMCR 2007, 1–6., Freiburg, Germany.</a:t>
            </a:r>
          </a:p>
        </p:txBody>
      </p:sp>
    </p:spTree>
    <p:extLst>
      <p:ext uri="{BB962C8B-B14F-4D97-AF65-F5344CB8AC3E}">
        <p14:creationId xmlns:p14="http://schemas.microsoft.com/office/powerpoint/2010/main" val="20646602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Références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84</a:t>
            </a:fld>
            <a:endParaRPr lang="en-US" sz="1000" dirty="0">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195943" y="1679534"/>
            <a:ext cx="8752114" cy="2069221"/>
          </a:xfrm>
          <a:prstGeom prst="rect">
            <a:avLst/>
          </a:prstGeom>
          <a:noFill/>
        </p:spPr>
        <p:txBody>
          <a:bodyPr wrap="square" rtlCol="0">
            <a:spAutoFit/>
          </a:bodyPr>
          <a:lstStyle/>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Otis, M. J. D.,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Ayena</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J. C., Tremblay, L. E., Fortin, P. E.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Ménélas</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B.-A. J. (2016). Use of an Enactive Insole for Reducing the Risk of Falling on Different Types of Soil Using Vibrotactile Cueing for the Elderly. PLOS ONE, 11(9), e0162107.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2"/>
              </a:rPr>
              <a:t>http://dx.doi.org/10. 1371/journal.pone.0162107</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Duda</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R. O., Hart, P. E. et Stork, D. G. (2000). Pattern Classification. Wiley.</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MacKenzie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 M., Laskey, K., McCabe, F., Brown, P. F. et Metz, R. (2006). Reference Model for Service Oriented Architecture 1.0. OASIS Standard. OASIS Open, 12(October), 1–31.</a:t>
            </a:r>
          </a:p>
          <a:p>
            <a:pPr marL="171450" indent="-171450">
              <a:lnSpc>
                <a:spcPct val="150000"/>
              </a:lnSpc>
              <a:spcAft>
                <a:spcPts val="600"/>
              </a:spcAft>
              <a:buFont typeface="Arial" panose="020B0604020202020204" pitchFamily="34" charset="0"/>
              <a:buChar char="•"/>
            </a:pP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629544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LIARA &amp; DOMUS </a:t>
            </a:r>
            <a:r>
              <a:rPr lang="fr-FR" sz="1200" dirty="0">
                <a:solidFill>
                  <a:schemeClr val="bg1"/>
                </a:solidFill>
                <a:latin typeface="Helvetica" panose="020B0604020202020204" pitchFamily="34" charset="0"/>
                <a:cs typeface="Helvetica" panose="020B0604020202020204" pitchFamily="34" charset="0"/>
              </a:rPr>
              <a:t>(Bouchard et al., 2014 ; Giroux et al., 2009) </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5B365DB-B152-492D-AA80-8736B16304F6}"/>
              </a:ext>
            </a:extLst>
          </p:cNvPr>
          <p:cNvSpPr txBox="1"/>
          <p:nvPr/>
        </p:nvSpPr>
        <p:spPr>
          <a:xfrm>
            <a:off x="390739" y="1612863"/>
            <a:ext cx="8522149" cy="1933863"/>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environnements académiques de recherche pour la reconnaissance d’activités</a:t>
            </a:r>
          </a:p>
          <a:p>
            <a:pPr marL="285750"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habitats intelligents qui reposent sur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architecture centralisée</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du matériel de type industriel</a:t>
            </a:r>
          </a:p>
        </p:txBody>
      </p:sp>
      <p:pic>
        <p:nvPicPr>
          <p:cNvPr id="18" name="Picture 17">
            <a:extLst>
              <a:ext uri="{FF2B5EF4-FFF2-40B4-BE49-F238E27FC236}">
                <a16:creationId xmlns:a16="http://schemas.microsoft.com/office/drawing/2014/main" id="{435FB0B5-DD97-4004-94F8-20622603D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606" y="3488930"/>
            <a:ext cx="6917736" cy="2831397"/>
          </a:xfrm>
          <a:prstGeom prst="rect">
            <a:avLst/>
          </a:prstGeom>
        </p:spPr>
      </p:pic>
    </p:spTree>
    <p:extLst>
      <p:ext uri="{BB962C8B-B14F-4D97-AF65-F5344CB8AC3E}">
        <p14:creationId xmlns:p14="http://schemas.microsoft.com/office/powerpoint/2010/main" val="27825440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a:t>
            </a:r>
            <a:r>
              <a:rPr lang="fr-FR" sz="2800" dirty="0" err="1">
                <a:solidFill>
                  <a:schemeClr val="bg1"/>
                </a:solidFill>
                <a:latin typeface="Helvetica" panose="020B0604020202020204" pitchFamily="34" charset="0"/>
                <a:cs typeface="Helvetica" panose="020B0604020202020204" pitchFamily="34" charset="0"/>
              </a:rPr>
              <a:t>Gator</a:t>
            </a:r>
            <a:r>
              <a:rPr lang="fr-FR" sz="2800" dirty="0">
                <a:solidFill>
                  <a:schemeClr val="bg1"/>
                </a:solidFill>
                <a:latin typeface="Helvetica" panose="020B0604020202020204" pitchFamily="34" charset="0"/>
                <a:cs typeface="Helvetica" panose="020B0604020202020204" pitchFamily="34" charset="0"/>
              </a:rPr>
              <a:t>-Tech &amp; Amiqual4Home</a:t>
            </a:r>
            <a:r>
              <a:rPr lang="fr-FR" sz="1300" dirty="0">
                <a:solidFill>
                  <a:schemeClr val="bg1"/>
                </a:solidFill>
                <a:latin typeface="Helvetica" panose="020B0604020202020204" pitchFamily="34" charset="0"/>
                <a:cs typeface="Helvetica" panose="020B0604020202020204" pitchFamily="34" charset="0"/>
              </a:rPr>
              <a:t> (</a:t>
            </a:r>
            <a:r>
              <a:rPr lang="fr-FR" sz="1300" dirty="0" err="1">
                <a:solidFill>
                  <a:schemeClr val="bg1"/>
                </a:solidFill>
                <a:latin typeface="Helvetica" panose="020B0604020202020204" pitchFamily="34" charset="0"/>
                <a:cs typeface="Helvetica" panose="020B0604020202020204" pitchFamily="34" charset="0"/>
              </a:rPr>
              <a:t>Helal</a:t>
            </a:r>
            <a:r>
              <a:rPr lang="fr-FR" sz="1300" dirty="0">
                <a:solidFill>
                  <a:schemeClr val="bg1"/>
                </a:solidFill>
                <a:latin typeface="Helvetica" panose="020B0604020202020204" pitchFamily="34" charset="0"/>
                <a:cs typeface="Helvetica" panose="020B0604020202020204" pitchFamily="34" charset="0"/>
              </a:rPr>
              <a:t> et al., 2005 ; Lago et al., 2017)</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13" name="Picture 12">
            <a:extLst>
              <a:ext uri="{FF2B5EF4-FFF2-40B4-BE49-F238E27FC236}">
                <a16:creationId xmlns:a16="http://schemas.microsoft.com/office/drawing/2014/main" id="{A8770041-C76D-4746-9469-CBD68EA61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1816" y="1729641"/>
            <a:ext cx="5151169" cy="4239868"/>
          </a:xfrm>
          <a:prstGeom prst="rect">
            <a:avLst/>
          </a:prstGeom>
        </p:spPr>
      </p:pic>
      <p:sp>
        <p:nvSpPr>
          <p:cNvPr id="15" name="TextBox 14">
            <a:extLst>
              <a:ext uri="{FF2B5EF4-FFF2-40B4-BE49-F238E27FC236}">
                <a16:creationId xmlns:a16="http://schemas.microsoft.com/office/drawing/2014/main" id="{59998396-C283-4DF3-8BC8-3DE8FFE7E4F9}"/>
              </a:ext>
            </a:extLst>
          </p:cNvPr>
          <p:cNvSpPr txBox="1"/>
          <p:nvPr/>
        </p:nvSpPr>
        <p:spPr>
          <a:xfrm>
            <a:off x="390739" y="1936230"/>
            <a:ext cx="3286958" cy="382668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architectures centralisées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qui reposent sur la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technologie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OSGi</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middleware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OpenHab</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pour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Amiqual4Home</a:t>
            </a:r>
          </a:p>
          <a:p>
            <a:pPr>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évolutives (enregistrement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automatique des capteurs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effecteurs)</a:t>
            </a:r>
          </a:p>
        </p:txBody>
      </p:sp>
      <p:sp>
        <p:nvSpPr>
          <p:cNvPr id="2" name="Rectangle 1">
            <a:extLst>
              <a:ext uri="{FF2B5EF4-FFF2-40B4-BE49-F238E27FC236}">
                <a16:creationId xmlns:a16="http://schemas.microsoft.com/office/drawing/2014/main" id="{E9C410FC-CB06-4F77-ADA5-4EBC49EFC8AB}"/>
              </a:ext>
            </a:extLst>
          </p:cNvPr>
          <p:cNvSpPr/>
          <p:nvPr/>
        </p:nvSpPr>
        <p:spPr>
          <a:xfrm>
            <a:off x="390739" y="6231136"/>
            <a:ext cx="2662588" cy="307777"/>
          </a:xfrm>
          <a:prstGeom prst="rect">
            <a:avLst/>
          </a:prstGeom>
        </p:spPr>
        <p:txBody>
          <a:bodyPr wrap="none">
            <a:spAutoFit/>
          </a:bodyPr>
          <a:lstStyle/>
          <a:p>
            <a:r>
              <a:rPr lang="fr-FR" sz="1400" dirty="0">
                <a:solidFill>
                  <a:schemeClr val="tx1">
                    <a:lumMod val="65000"/>
                    <a:lumOff val="35000"/>
                  </a:schemeClr>
                </a:solidFill>
                <a:latin typeface="NimbusRomNo9L-Regu"/>
              </a:rPr>
              <a:t>*Open Services Gateway initiative</a:t>
            </a:r>
            <a:endParaRPr lang="fr-FR" sz="1400" dirty="0">
              <a:solidFill>
                <a:schemeClr val="tx1">
                  <a:lumMod val="65000"/>
                  <a:lumOff val="35000"/>
                </a:schemeClr>
              </a:solidFill>
            </a:endParaRPr>
          </a:p>
        </p:txBody>
      </p:sp>
      <p:sp>
        <p:nvSpPr>
          <p:cNvPr id="3" name="Rectangle 2">
            <a:extLst>
              <a:ext uri="{FF2B5EF4-FFF2-40B4-BE49-F238E27FC236}">
                <a16:creationId xmlns:a16="http://schemas.microsoft.com/office/drawing/2014/main" id="{1A0AF0E4-64A2-4558-899C-D1880A72602F}"/>
              </a:ext>
            </a:extLst>
          </p:cNvPr>
          <p:cNvSpPr/>
          <p:nvPr/>
        </p:nvSpPr>
        <p:spPr>
          <a:xfrm>
            <a:off x="3677697" y="2351314"/>
            <a:ext cx="5325626" cy="2863781"/>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4CC1291-7DA3-43E6-9445-AD00A8CB8DD4}"/>
              </a:ext>
            </a:extLst>
          </p:cNvPr>
          <p:cNvCxnSpPr>
            <a:cxnSpLocks/>
          </p:cNvCxnSpPr>
          <p:nvPr/>
        </p:nvCxnSpPr>
        <p:spPr>
          <a:xfrm flipH="1">
            <a:off x="2657476" y="3952875"/>
            <a:ext cx="885824" cy="1238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0395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CASAS </a:t>
            </a:r>
            <a:r>
              <a:rPr lang="fr-FR" sz="1200" dirty="0">
                <a:solidFill>
                  <a:schemeClr val="bg1"/>
                </a:solidFill>
                <a:latin typeface="Helvetica" panose="020B0604020202020204" pitchFamily="34" charset="0"/>
                <a:cs typeface="Helvetica" panose="020B0604020202020204" pitchFamily="34" charset="0"/>
              </a:rPr>
              <a:t>(Cook et al., 2013)</a:t>
            </a: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59998396-C283-4DF3-8BC8-3DE8FFE7E4F9}"/>
              </a:ext>
            </a:extLst>
          </p:cNvPr>
          <p:cNvSpPr txBox="1"/>
          <p:nvPr/>
        </p:nvSpPr>
        <p:spPr>
          <a:xfrm>
            <a:off x="390740" y="2262947"/>
            <a:ext cx="3614102" cy="3508653"/>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architecture qui repose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essentiellement sur un</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réseaux maillés distribué</a:t>
            </a:r>
          </a:p>
          <a:p>
            <a:pPr marL="742950" lvl="1"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simple à mettre en place</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 couteuse</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accès aux données </a:t>
            </a:r>
          </a:p>
          <a:p>
            <a:pPr lvl="1"/>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centralisé</a:t>
            </a:r>
          </a:p>
        </p:txBody>
      </p:sp>
      <p:pic>
        <p:nvPicPr>
          <p:cNvPr id="2" name="Picture 1">
            <a:extLst>
              <a:ext uri="{FF2B5EF4-FFF2-40B4-BE49-F238E27FC236}">
                <a16:creationId xmlns:a16="http://schemas.microsoft.com/office/drawing/2014/main" id="{5E7ADB9A-3BEC-4F0B-AB7B-D15F4FAE0809}"/>
              </a:ext>
            </a:extLst>
          </p:cNvPr>
          <p:cNvPicPr>
            <a:picLocks noChangeAspect="1"/>
          </p:cNvPicPr>
          <p:nvPr/>
        </p:nvPicPr>
        <p:blipFill>
          <a:blip r:embed="rId3"/>
          <a:stretch>
            <a:fillRect/>
          </a:stretch>
        </p:blipFill>
        <p:spPr>
          <a:xfrm>
            <a:off x="4108231" y="2262947"/>
            <a:ext cx="4699438" cy="3508653"/>
          </a:xfrm>
          <a:prstGeom prst="rect">
            <a:avLst/>
          </a:prstGeom>
        </p:spPr>
      </p:pic>
    </p:spTree>
    <p:extLst>
      <p:ext uri="{BB962C8B-B14F-4D97-AF65-F5344CB8AC3E}">
        <p14:creationId xmlns:p14="http://schemas.microsoft.com/office/powerpoint/2010/main" val="17154628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Transducteurs Intelligents Distribués </a:t>
            </a:r>
            <a:r>
              <a:rPr lang="fr-FR" sz="1300" dirty="0">
                <a:solidFill>
                  <a:schemeClr val="bg1"/>
                </a:solidFill>
                <a:latin typeface="Helvetica" panose="020B0604020202020204" pitchFamily="34" charset="0"/>
                <a:cs typeface="Helvetica" panose="020B0604020202020204" pitchFamily="34" charset="0"/>
              </a:rPr>
              <a:t>(</a:t>
            </a:r>
            <a:r>
              <a:rPr lang="fr-FR" sz="1300" dirty="0" err="1">
                <a:solidFill>
                  <a:schemeClr val="bg1"/>
                </a:solidFill>
                <a:latin typeface="Helvetica" panose="020B0604020202020204" pitchFamily="34" charset="0"/>
                <a:cs typeface="Helvetica" panose="020B0604020202020204" pitchFamily="34" charset="0"/>
              </a:rPr>
              <a:t>Plantevin</a:t>
            </a:r>
            <a:r>
              <a:rPr lang="fr-FR" sz="1300" dirty="0">
                <a:solidFill>
                  <a:schemeClr val="bg1"/>
                </a:solidFill>
                <a:latin typeface="Helvetica" panose="020B0604020202020204" pitchFamily="34" charset="0"/>
                <a:cs typeface="Helvetica" panose="020B0604020202020204" pitchFamily="34" charset="0"/>
              </a:rPr>
              <a:t> et al., 2018)</a:t>
            </a: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59998396-C283-4DF3-8BC8-3DE8FFE7E4F9}"/>
              </a:ext>
            </a:extLst>
          </p:cNvPr>
          <p:cNvSpPr txBox="1"/>
          <p:nvPr/>
        </p:nvSpPr>
        <p:spPr>
          <a:xfrm>
            <a:off x="238865" y="1770480"/>
            <a:ext cx="3505112" cy="4585871"/>
          </a:xfrm>
          <a:prstGeom prst="rect">
            <a:avLst/>
          </a:prstGeom>
          <a:noFill/>
        </p:spPr>
        <p:txBody>
          <a:bodyPr wrap="square" rtlCol="0">
            <a:spAutoFit/>
          </a:bodyPr>
          <a:lstStyle/>
          <a:p>
            <a:pPr marL="285750"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architecture distribuée au niveau des capteurs</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transducteurs intelligents</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physiques : </a:t>
            </a:r>
          </a:p>
          <a:p>
            <a:pPr marL="1200150" lvl="2"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capteurs</a:t>
            </a:r>
          </a:p>
          <a:p>
            <a:pPr marL="1200150" lvl="2"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effecteurs</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virtuels</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unités passives </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données de haut niveau à partir de données bas niveau</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unités intelligentes</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reconnaissance d’activités</a:t>
            </a:r>
          </a:p>
          <a:p>
            <a:pPr marL="742950" lvl="1" indent="-285750">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unité de gestion centralisée</a:t>
            </a:r>
          </a:p>
        </p:txBody>
      </p:sp>
      <p:graphicFrame>
        <p:nvGraphicFramePr>
          <p:cNvPr id="3" name="Object 2">
            <a:extLst>
              <a:ext uri="{FF2B5EF4-FFF2-40B4-BE49-F238E27FC236}">
                <a16:creationId xmlns:a16="http://schemas.microsoft.com/office/drawing/2014/main" id="{856244BE-D045-480F-AD17-DEB7A19ED77B}"/>
              </a:ext>
            </a:extLst>
          </p:cNvPr>
          <p:cNvGraphicFramePr>
            <a:graphicFrameLocks noChangeAspect="1"/>
          </p:cNvGraphicFramePr>
          <p:nvPr>
            <p:extLst>
              <p:ext uri="{D42A27DB-BD31-4B8C-83A1-F6EECF244321}">
                <p14:modId xmlns:p14="http://schemas.microsoft.com/office/powerpoint/2010/main" val="3638534040"/>
              </p:ext>
            </p:extLst>
          </p:nvPr>
        </p:nvGraphicFramePr>
        <p:xfrm>
          <a:off x="3743977" y="2310721"/>
          <a:ext cx="4948232" cy="3350392"/>
        </p:xfrm>
        <a:graphic>
          <a:graphicData uri="http://schemas.openxmlformats.org/presentationml/2006/ole">
            <mc:AlternateContent xmlns:mc="http://schemas.openxmlformats.org/markup-compatibility/2006">
              <mc:Choice xmlns:v="urn:schemas-microsoft-com:vml" Requires="v">
                <p:oleObj name="Acrobat Document" r:id="rId3" imgW="6042270" imgH="4091774" progId="AcroExch.Document.DC">
                  <p:embed/>
                </p:oleObj>
              </mc:Choice>
              <mc:Fallback>
                <p:oleObj name="Acrobat Document" r:id="rId3" imgW="6042270" imgH="4091774" progId="AcroExch.Document.DC">
                  <p:embed/>
                  <p:pic>
                    <p:nvPicPr>
                      <p:cNvPr id="0" name=""/>
                      <p:cNvPicPr/>
                      <p:nvPr/>
                    </p:nvPicPr>
                    <p:blipFill>
                      <a:blip r:embed="rId4"/>
                      <a:stretch>
                        <a:fillRect/>
                      </a:stretch>
                    </p:blipFill>
                    <p:spPr>
                      <a:xfrm>
                        <a:off x="3743977" y="2310721"/>
                        <a:ext cx="4948232" cy="3350392"/>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E880F595-8FD2-4891-ABA9-FAC5674B3DB6}"/>
              </a:ext>
            </a:extLst>
          </p:cNvPr>
          <p:cNvSpPr/>
          <p:nvPr/>
        </p:nvSpPr>
        <p:spPr>
          <a:xfrm>
            <a:off x="6840638" y="2147311"/>
            <a:ext cx="2176040" cy="1660760"/>
          </a:xfrm>
          <a:prstGeom prst="rect">
            <a:avLst/>
          </a:prstGeom>
          <a:noFill/>
          <a:ln w="3810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81718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ateliers d’apprentissage machine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cxnSp>
        <p:nvCxnSpPr>
          <p:cNvPr id="3" name="Straight Connector 2">
            <a:extLst>
              <a:ext uri="{FF2B5EF4-FFF2-40B4-BE49-F238E27FC236}">
                <a16:creationId xmlns:a16="http://schemas.microsoft.com/office/drawing/2014/main" id="{4DF0E8F3-623B-4987-8806-EF1988671BAB}"/>
              </a:ext>
            </a:extLst>
          </p:cNvPr>
          <p:cNvCxnSpPr>
            <a:cxnSpLocks/>
          </p:cNvCxnSpPr>
          <p:nvPr/>
        </p:nvCxnSpPr>
        <p:spPr>
          <a:xfrm>
            <a:off x="2986263" y="1817225"/>
            <a:ext cx="0" cy="4815069"/>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C52FA49-81BA-4B24-9B11-5E3B522F256F}"/>
              </a:ext>
            </a:extLst>
          </p:cNvPr>
          <p:cNvCxnSpPr>
            <a:cxnSpLocks/>
          </p:cNvCxnSpPr>
          <p:nvPr/>
        </p:nvCxnSpPr>
        <p:spPr>
          <a:xfrm>
            <a:off x="5972540" y="1817225"/>
            <a:ext cx="0" cy="4815069"/>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E709D78-D350-41D8-89A5-1584F6F64B29}"/>
              </a:ext>
            </a:extLst>
          </p:cNvPr>
          <p:cNvSpPr txBox="1"/>
          <p:nvPr/>
        </p:nvSpPr>
        <p:spPr>
          <a:xfrm>
            <a:off x="196776" y="1589442"/>
            <a:ext cx="2615879" cy="5201424"/>
          </a:xfrm>
          <a:prstGeom prst="rect">
            <a:avLst/>
          </a:prstGeom>
          <a:noFill/>
          <a:ln>
            <a:noFill/>
          </a:ln>
        </p:spPr>
        <p:txBody>
          <a:bodyPr wrap="square" rtlCol="0">
            <a:spAutoFit/>
          </a:bodyPr>
          <a:lstStyle/>
          <a:p>
            <a:pPr algn="ct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WEKA</a:t>
            </a:r>
          </a:p>
          <a:p>
            <a:pPr algn="ctr">
              <a:spcAft>
                <a:spcPts val="600"/>
              </a:spcAft>
            </a:pPr>
            <a:r>
              <a:rPr lang="fr-FR" sz="11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(Holmes et al., 1994)</a:t>
            </a:r>
          </a:p>
          <a:p>
            <a:pPr marL="285750"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très connu et utilisé</a:t>
            </a:r>
          </a:p>
          <a:p>
            <a:pPr marL="285750"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complet</a:t>
            </a:r>
          </a:p>
          <a:p>
            <a:pPr marL="285750"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portable, GUI, CLI, librairie</a:t>
            </a:r>
          </a:p>
          <a:p>
            <a:pPr marL="285750"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modules personnalisés</a:t>
            </a:r>
          </a:p>
          <a:p>
            <a:pPr marL="742950" lvl="1"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extensibilité</a:t>
            </a:r>
          </a:p>
          <a:p>
            <a:pPr marL="742950" lvl="1" indent="-285750">
              <a:lnSpc>
                <a:spcPct val="150000"/>
              </a:lnSpc>
              <a:spcAft>
                <a:spcPts val="600"/>
              </a:spcAft>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dépendant de l’outils</a:t>
            </a:r>
          </a:p>
          <a:p>
            <a:pPr marL="285750"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adapté pour des applications expérimentales</a:t>
            </a:r>
          </a:p>
          <a:p>
            <a:pPr marL="285750"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 impact sur les ressources et monolithique</a:t>
            </a:r>
          </a:p>
        </p:txBody>
      </p:sp>
      <p:sp>
        <p:nvSpPr>
          <p:cNvPr id="13" name="TextBox 12">
            <a:extLst>
              <a:ext uri="{FF2B5EF4-FFF2-40B4-BE49-F238E27FC236}">
                <a16:creationId xmlns:a16="http://schemas.microsoft.com/office/drawing/2014/main" id="{FF290609-3229-4DA6-8674-72A0F44A6F36}"/>
              </a:ext>
            </a:extLst>
          </p:cNvPr>
          <p:cNvSpPr txBox="1"/>
          <p:nvPr/>
        </p:nvSpPr>
        <p:spPr>
          <a:xfrm>
            <a:off x="3171463" y="1586840"/>
            <a:ext cx="2627468" cy="4771050"/>
          </a:xfrm>
          <a:prstGeom prst="rect">
            <a:avLst/>
          </a:prstGeom>
          <a:noFill/>
          <a:ln>
            <a:noFill/>
          </a:ln>
        </p:spPr>
        <p:txBody>
          <a:bodyPr wrap="square" rtlCol="0">
            <a:spAutoFit/>
          </a:bodyPr>
          <a:lstStyle/>
          <a:p>
            <a:pPr algn="ctr">
              <a:spcAft>
                <a:spcPts val="600"/>
              </a:spcAft>
            </a:pP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RAPIDMINER         </a:t>
            </a:r>
            <a:r>
              <a:rPr lang="fr-FR" sz="11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a:t>
            </a:r>
            <a:r>
              <a:rPr lang="fr-FR" sz="1100"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Ritthoo</a:t>
            </a:r>
            <a:r>
              <a:rPr lang="fr-FR" sz="11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 et al., 2004)</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moins complet </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modules</a:t>
            </a:r>
          </a:p>
          <a:p>
            <a:pPr marL="742950" lvl="1"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extensibilité</a:t>
            </a:r>
          </a:p>
          <a:p>
            <a:pPr marL="742950" lvl="1" indent="-285750">
              <a:lnSpc>
                <a:spcPct val="150000"/>
              </a:lnSpc>
              <a:spcAft>
                <a:spcPts val="600"/>
              </a:spcAft>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dépendant de l’outils</a:t>
            </a:r>
            <a:endParaRPr lang="fr-FR" sz="1400" dirty="0">
              <a:solidFill>
                <a:schemeClr val="tx1">
                  <a:lumMod val="65000"/>
                  <a:lumOff val="35000"/>
                </a:schemeClr>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a:t>
            </a:r>
            <a:r>
              <a:rPr lang="fr-FR" sz="1600" dirty="0">
                <a:solidFill>
                  <a:schemeClr val="tx1">
                    <a:lumMod val="65000"/>
                    <a:lumOff val="35000"/>
                  </a:schemeClr>
                </a:solidFill>
                <a:latin typeface="Helvetica" panose="020B0604020202020204" pitchFamily="34" charset="0"/>
                <a:cs typeface="Helvetica" panose="020B0604020202020204" pitchFamily="34" charset="0"/>
              </a:rPr>
              <a:t>as adapté aux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applications expérimentales</a:t>
            </a:r>
            <a:endParaRPr lang="fr-FR" sz="1600" dirty="0">
              <a:solidFill>
                <a:schemeClr val="tx1">
                  <a:lumMod val="65000"/>
                  <a:lumOff val="35000"/>
                </a:schemeClr>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GUI uniquement</a:t>
            </a:r>
          </a:p>
          <a:p>
            <a:pPr marL="285750"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 impact sur les ressources et monolithique</a:t>
            </a:r>
          </a:p>
          <a:p>
            <a:pPr>
              <a:lnSpc>
                <a:spcPct val="150000"/>
              </a:lnSpc>
            </a:pPr>
            <a:endParaRPr lang="fr-FR" sz="16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B80AEB4C-BB0F-467F-87B4-5404C0E8EA44}"/>
              </a:ext>
            </a:extLst>
          </p:cNvPr>
          <p:cNvSpPr txBox="1"/>
          <p:nvPr/>
        </p:nvSpPr>
        <p:spPr>
          <a:xfrm>
            <a:off x="6146149" y="1586839"/>
            <a:ext cx="2835819" cy="4503797"/>
          </a:xfrm>
          <a:prstGeom prst="rect">
            <a:avLst/>
          </a:prstGeom>
          <a:noFill/>
          <a:ln>
            <a:noFill/>
          </a:ln>
        </p:spPr>
        <p:txBody>
          <a:bodyPr wrap="square" rtlCol="0">
            <a:spAutoFit/>
          </a:bodyPr>
          <a:lstStyle/>
          <a:p>
            <a:pPr algn="ct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Orange</a:t>
            </a:r>
          </a:p>
          <a:p>
            <a:pPr algn="ctr">
              <a:spcAft>
                <a:spcPts val="600"/>
              </a:spcAft>
            </a:pPr>
            <a:r>
              <a:rPr lang="fr-FR" sz="11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a:t>
            </a:r>
            <a:r>
              <a:rPr lang="fr-FR" sz="1100"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Demšar</a:t>
            </a:r>
            <a:r>
              <a:rPr lang="fr-FR" sz="11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 et al., 2004)</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moins complet </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modules</a:t>
            </a:r>
          </a:p>
          <a:p>
            <a:pPr marL="742950" lvl="1"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extensibilité</a:t>
            </a:r>
          </a:p>
          <a:p>
            <a:pPr marL="742950" lvl="1" indent="-285750">
              <a:lnSpc>
                <a:spcPct val="150000"/>
              </a:lnSpc>
              <a:spcAft>
                <a:spcPts val="600"/>
              </a:spcAft>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dépendant de l’outils</a:t>
            </a:r>
            <a:endParaRPr lang="fr-FR" sz="1600" dirty="0">
              <a:solidFill>
                <a:schemeClr val="tx1">
                  <a:lumMod val="65000"/>
                  <a:lumOff val="35000"/>
                </a:schemeClr>
              </a:solidFill>
              <a:latin typeface="Helvetica" panose="020B0604020202020204" pitchFamily="34" charset="0"/>
              <a:cs typeface="Helvetica" panose="020B0604020202020204" pitchFamily="34" charset="0"/>
            </a:endParaRPr>
          </a:p>
          <a:p>
            <a:pPr marL="285750"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portable, GUI, librairie</a:t>
            </a:r>
          </a:p>
          <a:p>
            <a:pPr marL="285750"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adapté aux applications expérimentales</a:t>
            </a:r>
          </a:p>
          <a:p>
            <a:pPr marL="285750"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impact sur les ressources raisonnables, mais monolithique</a:t>
            </a:r>
          </a:p>
          <a:p>
            <a:pPr algn="ctr">
              <a:lnSpc>
                <a:spcPct val="150000"/>
              </a:lnSpc>
            </a:pPr>
            <a:endParaRPr lang="fr-FR"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13243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en-US" sz="2800" dirty="0">
                <a:solidFill>
                  <a:schemeClr val="bg1"/>
                </a:solidFill>
                <a:latin typeface="Helvetica" panose="020B0604020202020204" pitchFamily="34" charset="0"/>
                <a:cs typeface="Helvetica" panose="020B0604020202020204" pitchFamily="34" charset="0"/>
              </a:rPr>
              <a:t> </a:t>
            </a:r>
            <a:r>
              <a:rPr lang="en-US" sz="2800" dirty="0" err="1">
                <a:solidFill>
                  <a:schemeClr val="bg1"/>
                </a:solidFill>
                <a:latin typeface="Helvetica" panose="020B0604020202020204" pitchFamily="34" charset="0"/>
                <a:cs typeface="Helvetica" panose="020B0604020202020204" pitchFamily="34" charset="0"/>
              </a:rPr>
              <a:t>Contexte</a:t>
            </a:r>
            <a:endParaRPr lang="en-US"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a:t>
            </a:fld>
            <a:endParaRPr lang="en-US" sz="1000" dirty="0">
              <a:latin typeface="Helvetica" panose="020B0604020202020204"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FE496C92-FCA1-44A6-A300-EC6B79A7F095}"/>
              </a:ext>
            </a:extLst>
          </p:cNvPr>
          <p:cNvSpPr txBox="1"/>
          <p:nvPr/>
        </p:nvSpPr>
        <p:spPr>
          <a:xfrm>
            <a:off x="1389082" y="1703758"/>
            <a:ext cx="6365835" cy="537391"/>
          </a:xfrm>
          <a:prstGeom prst="rect">
            <a:avLst/>
          </a:prstGeom>
          <a:noFill/>
        </p:spPr>
        <p:txBody>
          <a:bodyPr wrap="square" rtlCol="0">
            <a:spAutoFit/>
          </a:bodyPr>
          <a:lstStyle/>
          <a:p>
            <a:pPr algn="ctr">
              <a:lnSpc>
                <a:spcPct val="150000"/>
              </a:lnSpc>
            </a:pPr>
            <a:r>
              <a:rPr lang="fr-CA"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habitats intelligents</a:t>
            </a:r>
            <a:endParaRPr lang="fr-CA" sz="2200" b="1" dirty="0">
              <a:solidFill>
                <a:srgbClr val="2F71D1"/>
              </a:solidFill>
              <a:latin typeface="Helvetica"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7FB92EBB-BDD0-4A62-98AD-07024E52BA23}"/>
              </a:ext>
            </a:extLst>
          </p:cNvPr>
          <p:cNvSpPr txBox="1"/>
          <p:nvPr/>
        </p:nvSpPr>
        <p:spPr>
          <a:xfrm>
            <a:off x="275375" y="2492834"/>
            <a:ext cx="8532197" cy="2872581"/>
          </a:xfrm>
          <a:prstGeom prst="rect">
            <a:avLst/>
          </a:prstGeom>
          <a:noFill/>
        </p:spPr>
        <p:txBody>
          <a:bodyPr wrap="square" rtlCol="0">
            <a:spAutoFit/>
          </a:bodyPr>
          <a:lstStyle/>
          <a:p>
            <a:pPr marL="285750"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excellents vecteurs d’assistance</a:t>
            </a:r>
          </a:p>
          <a:p>
            <a:pPr>
              <a:lnSpc>
                <a:spcPct val="20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coûteux, mais ils permettent de compenser les lourdes dépenses que représente la prise en charge des personnes en perte d’autonomie</a:t>
            </a:r>
          </a:p>
          <a:p>
            <a:pPr>
              <a:lnSpc>
                <a:spcPct val="20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aident à soulager les proches aidants vis-à-vis de la quantité de stress générée par leur implication</a:t>
            </a:r>
          </a:p>
        </p:txBody>
      </p:sp>
      <p:sp>
        <p:nvSpPr>
          <p:cNvPr id="15" name="ZoneTexte 2">
            <a:extLst>
              <a:ext uri="{FF2B5EF4-FFF2-40B4-BE49-F238E27FC236}">
                <a16:creationId xmlns:a16="http://schemas.microsoft.com/office/drawing/2014/main" id="{1134C9EE-C947-4832-853E-E284BF3353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120950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07" y="2556145"/>
            <a:ext cx="8870786" cy="2495717"/>
          </a:xfrm>
          <a:prstGeom prst="rect">
            <a:avLst/>
          </a:prstGeom>
        </p:spPr>
      </p:pic>
      <p:sp>
        <p:nvSpPr>
          <p:cNvPr id="2" name="Rectangle 1">
            <a:extLst>
              <a:ext uri="{FF2B5EF4-FFF2-40B4-BE49-F238E27FC236}">
                <a16:creationId xmlns:a16="http://schemas.microsoft.com/office/drawing/2014/main" id="{8032B18F-F528-4BB3-A029-8A5C2FBADFF7}"/>
              </a:ext>
            </a:extLst>
          </p:cNvPr>
          <p:cNvSpPr/>
          <p:nvPr/>
        </p:nvSpPr>
        <p:spPr>
          <a:xfrm>
            <a:off x="80045" y="2375555"/>
            <a:ext cx="1173720" cy="2676308"/>
          </a:xfrm>
          <a:prstGeom prst="rect">
            <a:avLst/>
          </a:prstGeom>
          <a:noFill/>
          <a:ln w="3810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F71D1"/>
              </a:solidFill>
            </a:endParaRPr>
          </a:p>
        </p:txBody>
      </p:sp>
    </p:spTree>
    <p:extLst>
      <p:ext uri="{BB962C8B-B14F-4D97-AF65-F5344CB8AC3E}">
        <p14:creationId xmlns:p14="http://schemas.microsoft.com/office/powerpoint/2010/main" val="25396914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capteurs (statiques)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6ED936EC-DBF3-4029-AE32-45FDEE33E508}"/>
              </a:ext>
            </a:extLst>
          </p:cNvPr>
          <p:cNvSpPr txBox="1"/>
          <p:nvPr/>
        </p:nvSpPr>
        <p:spPr>
          <a:xfrm>
            <a:off x="5486200" y="2164341"/>
            <a:ext cx="3378729" cy="3200876"/>
          </a:xfrm>
          <a:prstGeom prst="rect">
            <a:avLst/>
          </a:prstGeom>
          <a:noFill/>
        </p:spPr>
        <p:txBody>
          <a:bodyPr wrap="square" rtlCol="0">
            <a:spAutoFit/>
          </a:bodyPr>
          <a:lstStyle/>
          <a:p>
            <a:pPr marL="285750" indent="-285750">
              <a:lnSpc>
                <a:spcPct val="150000"/>
              </a:lnSpc>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contacteurs Électromagnétiques </a:t>
            </a:r>
          </a:p>
          <a:p>
            <a:pPr marL="285750" indent="-285750">
              <a:lnSpc>
                <a:spcPct val="150000"/>
              </a:lnSpc>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thermomètres</a:t>
            </a:r>
          </a:p>
          <a:p>
            <a:pPr marL="285750" indent="-285750">
              <a:lnSpc>
                <a:spcPct val="150000"/>
              </a:lnSpc>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antennes RFID</a:t>
            </a:r>
          </a:p>
          <a:p>
            <a:pPr marL="285750" indent="-285750">
              <a:lnSpc>
                <a:spcPct val="150000"/>
              </a:lnSpc>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capteurs de luminosités</a:t>
            </a:r>
          </a:p>
          <a:p>
            <a:pPr marL="285750" indent="-285750">
              <a:lnSpc>
                <a:spcPct val="150000"/>
              </a:lnSpc>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capteurs de débit d’eau</a:t>
            </a:r>
          </a:p>
          <a:p>
            <a:pPr marL="285750"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capteurs de consommation électrique</a:t>
            </a:r>
          </a:p>
        </p:txBody>
      </p:sp>
      <p:graphicFrame>
        <p:nvGraphicFramePr>
          <p:cNvPr id="2" name="Object 1">
            <a:extLst>
              <a:ext uri="{FF2B5EF4-FFF2-40B4-BE49-F238E27FC236}">
                <a16:creationId xmlns:a16="http://schemas.microsoft.com/office/drawing/2014/main" id="{DC6CE6A0-2841-407D-A1C8-A03D88F03691}"/>
              </a:ext>
            </a:extLst>
          </p:cNvPr>
          <p:cNvGraphicFramePr>
            <a:graphicFrameLocks noChangeAspect="1"/>
          </p:cNvGraphicFramePr>
          <p:nvPr>
            <p:extLst>
              <p:ext uri="{D42A27DB-BD31-4B8C-83A1-F6EECF244321}">
                <p14:modId xmlns:p14="http://schemas.microsoft.com/office/powerpoint/2010/main" val="1208121448"/>
              </p:ext>
            </p:extLst>
          </p:nvPr>
        </p:nvGraphicFramePr>
        <p:xfrm>
          <a:off x="390739" y="1910081"/>
          <a:ext cx="4902621" cy="3750434"/>
        </p:xfrm>
        <a:graphic>
          <a:graphicData uri="http://schemas.openxmlformats.org/presentationml/2006/ole">
            <mc:AlternateContent xmlns:mc="http://schemas.openxmlformats.org/markup-compatibility/2006">
              <mc:Choice xmlns:v="urn:schemas-microsoft-com:vml" Requires="v">
                <p:oleObj name="Acrobat Document" r:id="rId2" imgW="4343187" imgH="3322115" progId="AcroExch.Document.DC">
                  <p:embed/>
                </p:oleObj>
              </mc:Choice>
              <mc:Fallback>
                <p:oleObj name="Acrobat Document" r:id="rId2" imgW="4343187" imgH="3322115" progId="AcroExch.Document.DC">
                  <p:embed/>
                  <p:pic>
                    <p:nvPicPr>
                      <p:cNvPr id="0" name=""/>
                      <p:cNvPicPr/>
                      <p:nvPr/>
                    </p:nvPicPr>
                    <p:blipFill>
                      <a:blip r:embed="rId3"/>
                      <a:stretch>
                        <a:fillRect/>
                      </a:stretch>
                    </p:blipFill>
                    <p:spPr>
                      <a:xfrm>
                        <a:off x="390739" y="1910081"/>
                        <a:ext cx="4902621" cy="3750434"/>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C41AABB0-4AD8-46DC-A7FE-7AEF4686FD19}"/>
              </a:ext>
            </a:extLst>
          </p:cNvPr>
          <p:cNvSpPr/>
          <p:nvPr/>
        </p:nvSpPr>
        <p:spPr>
          <a:xfrm>
            <a:off x="711200" y="2773679"/>
            <a:ext cx="2499360" cy="497841"/>
          </a:xfrm>
          <a:prstGeom prst="rect">
            <a:avLst/>
          </a:prstGeom>
          <a:noFill/>
          <a:ln w="28575">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F71D1"/>
              </a:solidFill>
            </a:endParaRPr>
          </a:p>
        </p:txBody>
      </p:sp>
      <p:sp>
        <p:nvSpPr>
          <p:cNvPr id="9" name="Rectangle 8">
            <a:extLst>
              <a:ext uri="{FF2B5EF4-FFF2-40B4-BE49-F238E27FC236}">
                <a16:creationId xmlns:a16="http://schemas.microsoft.com/office/drawing/2014/main" id="{58EF1AC9-C558-4509-A695-E5103E94A751}"/>
              </a:ext>
            </a:extLst>
          </p:cNvPr>
          <p:cNvSpPr/>
          <p:nvPr/>
        </p:nvSpPr>
        <p:spPr>
          <a:xfrm>
            <a:off x="3210560" y="4867376"/>
            <a:ext cx="477520" cy="793139"/>
          </a:xfrm>
          <a:prstGeom prst="rect">
            <a:avLst/>
          </a:prstGeom>
          <a:noFill/>
          <a:ln w="28575">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F71D1"/>
              </a:solidFill>
            </a:endParaRPr>
          </a:p>
        </p:txBody>
      </p:sp>
      <p:cxnSp>
        <p:nvCxnSpPr>
          <p:cNvPr id="6" name="Straight Connector 5">
            <a:extLst>
              <a:ext uri="{FF2B5EF4-FFF2-40B4-BE49-F238E27FC236}">
                <a16:creationId xmlns:a16="http://schemas.microsoft.com/office/drawing/2014/main" id="{78F8C796-390C-4BB8-99D4-C8A3A8DE2BD1}"/>
              </a:ext>
            </a:extLst>
          </p:cNvPr>
          <p:cNvCxnSpPr>
            <a:endCxn id="9" idx="0"/>
          </p:cNvCxnSpPr>
          <p:nvPr/>
        </p:nvCxnSpPr>
        <p:spPr>
          <a:xfrm>
            <a:off x="1914631" y="3271520"/>
            <a:ext cx="1534689" cy="1595856"/>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048ECC9-ACAD-4E9B-B141-773190DF9AE2}"/>
              </a:ext>
            </a:extLst>
          </p:cNvPr>
          <p:cNvCxnSpPr/>
          <p:nvPr/>
        </p:nvCxnSpPr>
        <p:spPr>
          <a:xfrm flipV="1">
            <a:off x="2733040" y="3616960"/>
            <a:ext cx="3271520" cy="497840"/>
          </a:xfrm>
          <a:prstGeom prst="straightConnector1">
            <a:avLst/>
          </a:prstGeom>
          <a:ln w="28575">
            <a:solidFill>
              <a:srgbClr val="2F71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2327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différents capteurs (</a:t>
            </a:r>
            <a:r>
              <a:rPr lang="fr-FR" sz="2800" i="1" dirty="0" err="1">
                <a:solidFill>
                  <a:schemeClr val="bg1"/>
                </a:solidFill>
                <a:latin typeface="Helvetica" panose="020B0604020202020204" pitchFamily="34" charset="0"/>
                <a:cs typeface="Helvetica" panose="020B0604020202020204" pitchFamily="34" charset="0"/>
              </a:rPr>
              <a:t>wearable</a:t>
            </a:r>
            <a:r>
              <a:rPr lang="fr-FR" sz="2800" dirty="0">
                <a:solidFill>
                  <a:schemeClr val="bg1"/>
                </a:solidFill>
                <a:latin typeface="Helvetica" panose="020B0604020202020204" pitchFamily="34" charset="0"/>
                <a:cs typeface="Helvetica" panose="020B0604020202020204" pitchFamily="34" charset="0"/>
              </a:rPr>
              <a:t>)</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2066821"/>
            <a:ext cx="7331239" cy="341119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centrales inertielles (IMU)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accéléromètres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l’accélération linéaire</a:t>
            </a:r>
          </a:p>
          <a:p>
            <a:pPr lvl="2">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gyroscopes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 vitesse angulaire</a:t>
            </a:r>
          </a:p>
          <a:p>
            <a:pPr marL="1200150" lvl="2"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magnétomètres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l’intensité du champ magnétique</a:t>
            </a:r>
          </a:p>
        </p:txBody>
      </p:sp>
    </p:spTree>
    <p:extLst>
      <p:ext uri="{BB962C8B-B14F-4D97-AF65-F5344CB8AC3E}">
        <p14:creationId xmlns:p14="http://schemas.microsoft.com/office/powerpoint/2010/main" val="10024899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différents capteurs (</a:t>
            </a:r>
            <a:r>
              <a:rPr lang="fr-FR" sz="2800" i="1" dirty="0" err="1">
                <a:solidFill>
                  <a:schemeClr val="bg1"/>
                </a:solidFill>
                <a:latin typeface="Helvetica" panose="020B0604020202020204" pitchFamily="34" charset="0"/>
                <a:cs typeface="Helvetica" panose="020B0604020202020204" pitchFamily="34" charset="0"/>
              </a:rPr>
              <a:t>wearable</a:t>
            </a:r>
            <a:r>
              <a:rPr lang="fr-FR" sz="2800" dirty="0">
                <a:solidFill>
                  <a:schemeClr val="bg1"/>
                </a:solidFill>
                <a:latin typeface="Helvetica" panose="020B0604020202020204" pitchFamily="34" charset="0"/>
                <a:cs typeface="Helvetica" panose="020B0604020202020204" pitchFamily="34" charset="0"/>
              </a:rPr>
              <a:t>)</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1908201"/>
            <a:ext cx="7331239" cy="419602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capteurs physiologiques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l’électrocardiogramme (ECG)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l’activité électrique du cœur </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l’électromyogramme (EMG)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l’activité électrique produite par les muscles</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capteurs de glycémie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taux de concentration de glucose dans le sang</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capteurs de Saturation Pulsée en Oxygène (SPO2)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taux de saturation du sang en oxygène</a:t>
            </a:r>
          </a:p>
        </p:txBody>
      </p:sp>
    </p:spTree>
    <p:extLst>
      <p:ext uri="{BB962C8B-B14F-4D97-AF65-F5344CB8AC3E}">
        <p14:creationId xmlns:p14="http://schemas.microsoft.com/office/powerpoint/2010/main" val="21188363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différents capteurs (</a:t>
            </a:r>
            <a:r>
              <a:rPr lang="fr-FR" sz="2800" i="1" dirty="0" err="1">
                <a:solidFill>
                  <a:schemeClr val="bg1"/>
                </a:solidFill>
                <a:latin typeface="Helvetica" panose="020B0604020202020204" pitchFamily="34" charset="0"/>
                <a:cs typeface="Helvetica" panose="020B0604020202020204" pitchFamily="34" charset="0"/>
              </a:rPr>
              <a:t>wearable</a:t>
            </a:r>
            <a:r>
              <a:rPr lang="fr-FR" sz="2800" dirty="0">
                <a:solidFill>
                  <a:schemeClr val="bg1"/>
                </a:solidFill>
                <a:latin typeface="Helvetica" panose="020B0604020202020204" pitchFamily="34" charset="0"/>
                <a:cs typeface="Helvetica" panose="020B0604020202020204" pitchFamily="34" charset="0"/>
              </a:rPr>
              <a:t>)</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1908201"/>
            <a:ext cx="7331239" cy="45653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capteurs de courbure et de force : </a:t>
            </a:r>
          </a:p>
        </p:txBody>
      </p:sp>
      <p:pic>
        <p:nvPicPr>
          <p:cNvPr id="1026" name="Picture 2" descr="https://cdn.sparkfun.com/assets/parts/4/6/2/6/10264-01.jpg">
            <a:extLst>
              <a:ext uri="{FF2B5EF4-FFF2-40B4-BE49-F238E27FC236}">
                <a16:creationId xmlns:a16="http://schemas.microsoft.com/office/drawing/2014/main" id="{6F0C7E79-6AC4-4BE4-BD8E-33E9292C2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937" y="2755550"/>
            <a:ext cx="2750198" cy="27501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56280ED-AE49-4D25-902F-2B4D45432879}"/>
              </a:ext>
            </a:extLst>
          </p:cNvPr>
          <p:cNvSpPr txBox="1"/>
          <p:nvPr/>
        </p:nvSpPr>
        <p:spPr>
          <a:xfrm>
            <a:off x="906380" y="5388306"/>
            <a:ext cx="3092810" cy="335156"/>
          </a:xfrm>
          <a:prstGeom prst="rect">
            <a:avLst/>
          </a:prstGeom>
          <a:noFill/>
        </p:spPr>
        <p:txBody>
          <a:bodyPr wrap="square" rtlCol="0">
            <a:spAutoFit/>
          </a:bodyPr>
          <a:lstStyle/>
          <a:p>
            <a:pPr algn="ctr">
              <a:lnSpc>
                <a:spcPct val="150000"/>
              </a:lnSpc>
            </a:pPr>
            <a:r>
              <a:rPr lang="en-US"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t>
            </a:r>
            <a:r>
              <a:rPr lang="fr-FR" sz="12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apteur</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de courbure</a:t>
            </a:r>
          </a:p>
        </p:txBody>
      </p:sp>
      <p:sp>
        <p:nvSpPr>
          <p:cNvPr id="13" name="TextBox 12">
            <a:extLst>
              <a:ext uri="{FF2B5EF4-FFF2-40B4-BE49-F238E27FC236}">
                <a16:creationId xmlns:a16="http://schemas.microsoft.com/office/drawing/2014/main" id="{35BF6230-4B04-4457-90F8-299DF648ECCD}"/>
              </a:ext>
            </a:extLst>
          </p:cNvPr>
          <p:cNvSpPr txBox="1"/>
          <p:nvPr/>
        </p:nvSpPr>
        <p:spPr>
          <a:xfrm>
            <a:off x="4691253" y="5388306"/>
            <a:ext cx="3092810" cy="335156"/>
          </a:xfrm>
          <a:prstGeom prst="rect">
            <a:avLst/>
          </a:prstGeom>
          <a:noFill/>
        </p:spPr>
        <p:txBody>
          <a:bodyPr wrap="square" rtlCol="0">
            <a:spAutoFit/>
          </a:bodyPr>
          <a:lstStyle/>
          <a:p>
            <a:pPr algn="ctr">
              <a:lnSpc>
                <a:spcPct val="150000"/>
              </a:lnSpc>
            </a:pPr>
            <a:r>
              <a:rPr lang="en-US"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t>
            </a:r>
            <a:r>
              <a:rPr lang="fr-FR" sz="12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apteur</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de force</a:t>
            </a:r>
          </a:p>
        </p:txBody>
      </p:sp>
      <p:graphicFrame>
        <p:nvGraphicFramePr>
          <p:cNvPr id="2" name="Object 1">
            <a:extLst>
              <a:ext uri="{FF2B5EF4-FFF2-40B4-BE49-F238E27FC236}">
                <a16:creationId xmlns:a16="http://schemas.microsoft.com/office/drawing/2014/main" id="{3AD3150D-984C-46D4-9D9B-7D6B9C12393C}"/>
              </a:ext>
            </a:extLst>
          </p:cNvPr>
          <p:cNvGraphicFramePr>
            <a:graphicFrameLocks noChangeAspect="1"/>
          </p:cNvGraphicFramePr>
          <p:nvPr>
            <p:extLst>
              <p:ext uri="{D42A27DB-BD31-4B8C-83A1-F6EECF244321}">
                <p14:modId xmlns:p14="http://schemas.microsoft.com/office/powerpoint/2010/main" val="83778459"/>
              </p:ext>
            </p:extLst>
          </p:nvPr>
        </p:nvGraphicFramePr>
        <p:xfrm>
          <a:off x="4862559" y="2755550"/>
          <a:ext cx="2750198" cy="2750198"/>
        </p:xfrm>
        <a:graphic>
          <a:graphicData uri="http://schemas.openxmlformats.org/presentationml/2006/ole">
            <mc:AlternateContent xmlns:mc="http://schemas.openxmlformats.org/markup-compatibility/2006">
              <mc:Choice xmlns:v="urn:schemas-microsoft-com:vml" Requires="v">
                <p:oleObj name="Acrobat Document" r:id="rId3" imgW="4572000" imgH="4571905" progId="AcroExch.Document.DC">
                  <p:embed/>
                </p:oleObj>
              </mc:Choice>
              <mc:Fallback>
                <p:oleObj name="Acrobat Document" r:id="rId3" imgW="4572000" imgH="4571905" progId="AcroExch.Document.DC">
                  <p:embed/>
                  <p:pic>
                    <p:nvPicPr>
                      <p:cNvPr id="0" name=""/>
                      <p:cNvPicPr/>
                      <p:nvPr/>
                    </p:nvPicPr>
                    <p:blipFill>
                      <a:blip r:embed="rId4"/>
                      <a:stretch>
                        <a:fillRect/>
                      </a:stretch>
                    </p:blipFill>
                    <p:spPr>
                      <a:xfrm>
                        <a:off x="4862559" y="2755550"/>
                        <a:ext cx="2750198" cy="275019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AD241AD6-D553-447E-A8B2-5A172E97F883}"/>
              </a:ext>
            </a:extLst>
          </p:cNvPr>
          <p:cNvPicPr>
            <a:picLocks noChangeAspect="1"/>
          </p:cNvPicPr>
          <p:nvPr/>
        </p:nvPicPr>
        <p:blipFill>
          <a:blip r:embed="rId5"/>
          <a:stretch>
            <a:fillRect/>
          </a:stretch>
        </p:blipFill>
        <p:spPr>
          <a:xfrm>
            <a:off x="3090702" y="4874867"/>
            <a:ext cx="873328" cy="245250"/>
          </a:xfrm>
          <a:prstGeom prst="rect">
            <a:avLst/>
          </a:prstGeom>
        </p:spPr>
      </p:pic>
    </p:spTree>
    <p:extLst>
      <p:ext uri="{BB962C8B-B14F-4D97-AF65-F5344CB8AC3E}">
        <p14:creationId xmlns:p14="http://schemas.microsoft.com/office/powerpoint/2010/main" val="33405605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différents capteurs (</a:t>
            </a:r>
            <a:r>
              <a:rPr lang="fr-FR" sz="2800" i="1" dirty="0" err="1">
                <a:solidFill>
                  <a:schemeClr val="bg1"/>
                </a:solidFill>
                <a:latin typeface="Helvetica" panose="020B0604020202020204" pitchFamily="34" charset="0"/>
                <a:cs typeface="Helvetica" panose="020B0604020202020204" pitchFamily="34" charset="0"/>
              </a:rPr>
              <a:t>wearable</a:t>
            </a:r>
            <a:r>
              <a:rPr lang="fr-FR" sz="2800" dirty="0">
                <a:solidFill>
                  <a:schemeClr val="bg1"/>
                </a:solidFill>
                <a:latin typeface="Helvetica" panose="020B0604020202020204" pitchFamily="34" charset="0"/>
                <a:cs typeface="Helvetica" panose="020B0604020202020204" pitchFamily="34" charset="0"/>
              </a:rPr>
              <a:t>)</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1908201"/>
            <a:ext cx="7331239" cy="367280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capteurs environnementaux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pression barométrique</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humidité</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température</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dioxyde de carbone (CO2)</a:t>
            </a:r>
          </a:p>
          <a:p>
            <a:pPr lvl="1">
              <a:lnSpc>
                <a:spcPct val="20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sont principalement utilisés pour fournir des informations relatives à l’environnement proche des utilisateurs</a:t>
            </a:r>
            <a:endPar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8851776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07" y="2556145"/>
            <a:ext cx="8870786" cy="2495717"/>
          </a:xfrm>
          <a:prstGeom prst="rect">
            <a:avLst/>
          </a:prstGeom>
        </p:spPr>
      </p:pic>
      <p:sp>
        <p:nvSpPr>
          <p:cNvPr id="6" name="Rectangle 5">
            <a:extLst>
              <a:ext uri="{FF2B5EF4-FFF2-40B4-BE49-F238E27FC236}">
                <a16:creationId xmlns:a16="http://schemas.microsoft.com/office/drawing/2014/main" id="{C08625DF-8450-4831-A47F-9DD8A1408F74}"/>
              </a:ext>
            </a:extLst>
          </p:cNvPr>
          <p:cNvSpPr/>
          <p:nvPr/>
        </p:nvSpPr>
        <p:spPr>
          <a:xfrm>
            <a:off x="975360" y="2854960"/>
            <a:ext cx="416560" cy="1351280"/>
          </a:xfrm>
          <a:prstGeom prst="rect">
            <a:avLst/>
          </a:prstGeom>
          <a:noFill/>
          <a:ln w="28575">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64C25DF-CFF4-4E88-BE83-E719AD0ADF57}"/>
              </a:ext>
            </a:extLst>
          </p:cNvPr>
          <p:cNvCxnSpPr/>
          <p:nvPr/>
        </p:nvCxnSpPr>
        <p:spPr>
          <a:xfrm flipV="1">
            <a:off x="1391920" y="2438400"/>
            <a:ext cx="762000" cy="416560"/>
          </a:xfrm>
          <a:prstGeom prst="straightConnector1">
            <a:avLst/>
          </a:prstGeom>
          <a:ln w="28575">
            <a:solidFill>
              <a:srgbClr val="2F71D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6E0D213-5AD5-4AB7-B3A8-CAE5A4ED63B0}"/>
              </a:ext>
            </a:extLst>
          </p:cNvPr>
          <p:cNvSpPr txBox="1"/>
          <p:nvPr/>
        </p:nvSpPr>
        <p:spPr>
          <a:xfrm>
            <a:off x="2153920" y="2186813"/>
            <a:ext cx="3454535" cy="369332"/>
          </a:xfrm>
          <a:prstGeom prst="rect">
            <a:avLst/>
          </a:prstGeom>
          <a:noFill/>
        </p:spPr>
        <p:txBody>
          <a:bodyPr wrap="none" rtlCol="0">
            <a:spAutoFit/>
          </a:bodyPr>
          <a:lstStyle/>
          <a:p>
            <a:r>
              <a:rPr lang="fr-FR" b="1" dirty="0">
                <a:solidFill>
                  <a:srgbClr val="2F71D1"/>
                </a:solidFill>
              </a:rPr>
              <a:t>transmission des données sans fil</a:t>
            </a:r>
          </a:p>
        </p:txBody>
      </p:sp>
    </p:spTree>
    <p:extLst>
      <p:ext uri="{BB962C8B-B14F-4D97-AF65-F5344CB8AC3E}">
        <p14:creationId xmlns:p14="http://schemas.microsoft.com/office/powerpoint/2010/main" val="14287981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communication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2FC5F8BE-71A4-45DD-AE45-308B13B4754C}"/>
              </a:ext>
            </a:extLst>
          </p:cNvPr>
          <p:cNvSpPr txBox="1"/>
          <p:nvPr/>
        </p:nvSpPr>
        <p:spPr>
          <a:xfrm>
            <a:off x="765112" y="1651741"/>
            <a:ext cx="7750240" cy="1703030"/>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Wi-Fi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vitesses de transfert de données haut débit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(≈100Mbit/s)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bonne portée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forte consommation énergétique.</a:t>
            </a:r>
          </a:p>
        </p:txBody>
      </p:sp>
      <p:sp>
        <p:nvSpPr>
          <p:cNvPr id="7" name="TextBox 6">
            <a:extLst>
              <a:ext uri="{FF2B5EF4-FFF2-40B4-BE49-F238E27FC236}">
                <a16:creationId xmlns:a16="http://schemas.microsoft.com/office/drawing/2014/main" id="{4F8250B8-9A9D-4F80-88E5-CC6B7C7AE55E}"/>
              </a:ext>
            </a:extLst>
          </p:cNvPr>
          <p:cNvSpPr txBox="1"/>
          <p:nvPr/>
        </p:nvSpPr>
        <p:spPr>
          <a:xfrm>
            <a:off x="765111" y="3622655"/>
            <a:ext cx="7750239" cy="2534027"/>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Bluetooth Low Energy (BLE)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très faible consommation énergétique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 débit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(≈1Mbit/s)</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faible coût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complexité moindre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support du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mesh</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networking.</a:t>
            </a:r>
          </a:p>
        </p:txBody>
      </p:sp>
    </p:spTree>
    <p:extLst>
      <p:ext uri="{BB962C8B-B14F-4D97-AF65-F5344CB8AC3E}">
        <p14:creationId xmlns:p14="http://schemas.microsoft.com/office/powerpoint/2010/main" val="39911064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communication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2FC5F8BE-71A4-45DD-AE45-308B13B4754C}"/>
              </a:ext>
            </a:extLst>
          </p:cNvPr>
          <p:cNvSpPr txBox="1"/>
          <p:nvPr/>
        </p:nvSpPr>
        <p:spPr>
          <a:xfrm>
            <a:off x="906380" y="1853813"/>
            <a:ext cx="7608970" cy="2534027"/>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ZigBee</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vitesse de transfert moindre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(≈100Kbit/s)</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forte portée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(≈1km)</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faible consommation énergétique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robuste aux interférences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support moindre.</a:t>
            </a:r>
          </a:p>
        </p:txBody>
      </p:sp>
      <p:sp>
        <p:nvSpPr>
          <p:cNvPr id="7" name="TextBox 6">
            <a:extLst>
              <a:ext uri="{FF2B5EF4-FFF2-40B4-BE49-F238E27FC236}">
                <a16:creationId xmlns:a16="http://schemas.microsoft.com/office/drawing/2014/main" id="{4F8250B8-9A9D-4F80-88E5-CC6B7C7AE55E}"/>
              </a:ext>
            </a:extLst>
          </p:cNvPr>
          <p:cNvSpPr txBox="1"/>
          <p:nvPr/>
        </p:nvSpPr>
        <p:spPr>
          <a:xfrm>
            <a:off x="906380" y="4650636"/>
            <a:ext cx="7608970" cy="1703030"/>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Near Field Communication (NFC)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très faible portée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(≈10cm)</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faible débit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(≈100Kbit/s)</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très faible consommation (voir nulle si dispositif passif).</a:t>
            </a:r>
          </a:p>
        </p:txBody>
      </p:sp>
    </p:spTree>
    <p:extLst>
      <p:ext uri="{BB962C8B-B14F-4D97-AF65-F5344CB8AC3E}">
        <p14:creationId xmlns:p14="http://schemas.microsoft.com/office/powerpoint/2010/main" val="14134187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L’échange des données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8BEA90E8-7A42-423F-9BE3-58E57E84EDE7}"/>
              </a:ext>
            </a:extLst>
          </p:cNvPr>
          <p:cNvPicPr>
            <a:picLocks noChangeAspect="1"/>
          </p:cNvPicPr>
          <p:nvPr/>
        </p:nvPicPr>
        <p:blipFill>
          <a:blip r:embed="rId3"/>
          <a:stretch>
            <a:fillRect/>
          </a:stretch>
        </p:blipFill>
        <p:spPr>
          <a:xfrm>
            <a:off x="3875023" y="2318943"/>
            <a:ext cx="5268977" cy="3170538"/>
          </a:xfrm>
          <a:prstGeom prst="rect">
            <a:avLst/>
          </a:prstGeom>
        </p:spPr>
      </p:pic>
      <p:sp>
        <p:nvSpPr>
          <p:cNvPr id="9" name="TextBox 8">
            <a:extLst>
              <a:ext uri="{FF2B5EF4-FFF2-40B4-BE49-F238E27FC236}">
                <a16:creationId xmlns:a16="http://schemas.microsoft.com/office/drawing/2014/main" id="{E1252FCF-7566-44C7-90BA-B1280A110A09}"/>
              </a:ext>
            </a:extLst>
          </p:cNvPr>
          <p:cNvSpPr txBox="1"/>
          <p:nvPr/>
        </p:nvSpPr>
        <p:spPr>
          <a:xfrm>
            <a:off x="-250615" y="2785234"/>
            <a:ext cx="4377448" cy="2949525"/>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 modèle </a:t>
            </a:r>
            <a:r>
              <a:rPr lang="fr-FR"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publish</a:t>
            </a: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a:t>
            </a:r>
            <a:r>
              <a:rPr lang="fr-FR"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subscribe</a:t>
            </a: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 modèle évènementiel</a:t>
            </a:r>
            <a:r>
              <a:rPr lang="fr-FR" strike="sngStrike"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fiable</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clients n’échangent jamais entre eux directement</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broker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fournit une abstraction aux clients</a:t>
            </a:r>
          </a:p>
        </p:txBody>
      </p:sp>
    </p:spTree>
    <p:extLst>
      <p:ext uri="{BB962C8B-B14F-4D97-AF65-F5344CB8AC3E}">
        <p14:creationId xmlns:p14="http://schemas.microsoft.com/office/powerpoint/2010/main" val="39850830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10559</TotalTime>
  <Words>9866</Words>
  <Application>Microsoft Office PowerPoint</Application>
  <PresentationFormat>On-screen Show (4:3)</PresentationFormat>
  <Paragraphs>1296</Paragraphs>
  <Slides>127</Slides>
  <Notes>87</Notes>
  <HiddenSlides>43</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127</vt:i4>
      </vt:variant>
    </vt:vector>
  </HeadingPairs>
  <TitlesOfParts>
    <vt:vector size="142" baseType="lpstr">
      <vt:lpstr>Arial</vt:lpstr>
      <vt:lpstr>Arial</vt:lpstr>
      <vt:lpstr>Calibri</vt:lpstr>
      <vt:lpstr>Calibri Light</vt:lpstr>
      <vt:lpstr>Cambria Math</vt:lpstr>
      <vt:lpstr>CMSY10</vt:lpstr>
      <vt:lpstr>Courier New</vt:lpstr>
      <vt:lpstr>Helvetica</vt:lpstr>
      <vt:lpstr>NimbusRomNo9L-Regu</vt:lpstr>
      <vt:lpstr>NimbusRomNo9L-ReguItal</vt:lpstr>
      <vt:lpstr>Roboto Mono for Powerline</vt:lpstr>
      <vt:lpstr>SFTT1200</vt:lpstr>
      <vt:lpstr>Wingdings</vt:lpstr>
      <vt:lpstr>Office Theme</vt:lpstr>
      <vt:lpstr>Acrobat Document</vt:lpstr>
      <vt:lpstr>    Maisons Intelligentes : Nouvelles      Applications des Wearable Devices dans     une Architecture Distribuée Grâce à un     Outils d’Apprentissage Machine Modulaire    </vt:lpstr>
      <vt:lpstr>PowerPoint Presentation</vt:lpstr>
      <vt:lpstr>PowerPoint Presentation</vt:lpstr>
      <vt:lpstr>  Contexte</vt:lpstr>
      <vt:lpstr>  Contexte</vt:lpstr>
      <vt:lpstr>  Contexte</vt:lpstr>
      <vt:lpstr>  Contexte</vt:lpstr>
      <vt:lpstr>  Contexte</vt:lpstr>
      <vt:lpstr>  Contexte</vt:lpstr>
      <vt:lpstr>  La reconnaissance d’activités</vt:lpstr>
      <vt:lpstr>  La reconnaissance d’activités</vt:lpstr>
      <vt:lpstr>  La reconnaissance d’activités</vt:lpstr>
      <vt:lpstr>  La reconnaissance d’activités</vt:lpstr>
      <vt:lpstr>  Problématiques</vt:lpstr>
      <vt:lpstr>PowerPoint Presentation</vt:lpstr>
      <vt:lpstr>  Les habitats intelligents existants</vt:lpstr>
      <vt:lpstr>  Les habitats intelligents existants</vt:lpstr>
      <vt:lpstr>PowerPoint Presentation</vt:lpstr>
      <vt:lpstr> Le processus d’apprentissage   pour reconnaître des activités</vt:lpstr>
      <vt:lpstr> Le processus d’apprentissage   pour reconnaître des activités</vt:lpstr>
      <vt:lpstr> Les algorithmes</vt:lpstr>
      <vt:lpstr> Le processus d’apprentissage   pour reconnaître des activités</vt:lpstr>
      <vt:lpstr>PowerPoint Presentation</vt:lpstr>
      <vt:lpstr> Les ateliers d’apprentissage machine</vt:lpstr>
      <vt:lpstr>PowerPoint Presentation</vt:lpstr>
      <vt:lpstr> Les différents capteurs (wearable)</vt:lpstr>
      <vt:lpstr> La communication</vt:lpstr>
      <vt:lpstr> La communication</vt:lpstr>
      <vt:lpstr>PowerPoint Presentation</vt:lpstr>
      <vt:lpstr> Bilan</vt:lpstr>
      <vt:lpstr> Bilan</vt:lpstr>
      <vt:lpstr>PowerPoint Presentation</vt:lpstr>
      <vt:lpstr> La reconnaissance des types de sols</vt:lpstr>
      <vt:lpstr> La reconnaissance des types de sols</vt:lpstr>
      <vt:lpstr> Solution proposée : le wearable device</vt:lpstr>
      <vt:lpstr> Solution proposée : processus d’apprentissage</vt:lpstr>
      <vt:lpstr> Expérimentations</vt:lpstr>
      <vt:lpstr> Résultats : version 1</vt:lpstr>
      <vt:lpstr> Résultats : version 2</vt:lpstr>
      <vt:lpstr> Discussion des résultats</vt:lpstr>
      <vt:lpstr>PowerPoint Presentation</vt:lpstr>
      <vt:lpstr> Bilan</vt:lpstr>
      <vt:lpstr>PowerPoint Presentation</vt:lpstr>
      <vt:lpstr> Une architecture évolutive</vt:lpstr>
      <vt:lpstr> Une architecture évolutive</vt:lpstr>
      <vt:lpstr> Architectures de microservices</vt:lpstr>
      <vt:lpstr> Organisation matérielle de l’architecture proposée</vt:lpstr>
      <vt:lpstr> Organisation matérielle de l’architecture proposée</vt:lpstr>
      <vt:lpstr> Organisation matérielle de l’architecture proposée</vt:lpstr>
      <vt:lpstr> Organisation matérielle de l’architecture proposée</vt:lpstr>
      <vt:lpstr> Le Cluster</vt:lpstr>
      <vt:lpstr> Fiabilité</vt:lpstr>
      <vt:lpstr> Fiabilité</vt:lpstr>
      <vt:lpstr> Fiabilité</vt:lpstr>
      <vt:lpstr> Fiabilité</vt:lpstr>
      <vt:lpstr> Communication entre les conteneurs</vt:lpstr>
      <vt:lpstr> Communication entre les conteneurs</vt:lpstr>
      <vt:lpstr> Communication entre le système hôte et les conteneurs</vt:lpstr>
      <vt:lpstr> Accès depuis « l’extérieur »</vt:lpstr>
      <vt:lpstr> Accès depuis « l’extérieur » : Proxy Inverse</vt:lpstr>
      <vt:lpstr> Base de données répliquée</vt:lpstr>
      <vt:lpstr> Évaluation de la fiabilité de l’architecture</vt:lpstr>
      <vt:lpstr>PowerPoint Presentation</vt:lpstr>
      <vt:lpstr> Bilan</vt:lpstr>
      <vt:lpstr>PowerPoint Presentation</vt:lpstr>
      <vt:lpstr> Un outil modulaire</vt:lpstr>
      <vt:lpstr> Un outil modulaire</vt:lpstr>
      <vt:lpstr> Solution proposée</vt:lpstr>
      <vt:lpstr> Pipeline d’apprentissage machine (exemple)</vt:lpstr>
      <vt:lpstr> GUI</vt:lpstr>
      <vt:lpstr> Déploiement sur l’architecture distribuée (exemple)</vt:lpstr>
      <vt:lpstr> Modules LE2ML</vt:lpstr>
      <vt:lpstr> Modules proposés</vt:lpstr>
      <vt:lpstr> Évaluation de la solution</vt:lpstr>
      <vt:lpstr>PowerPoint Presentation</vt:lpstr>
      <vt:lpstr> Bilan</vt:lpstr>
      <vt:lpstr>PowerPoint Presentation</vt:lpstr>
      <vt:lpstr> Réponses aux problématiques</vt:lpstr>
      <vt:lpstr> Limitations</vt:lpstr>
      <vt:lpstr>PowerPoint Presentation</vt:lpstr>
      <vt:lpstr> Références</vt:lpstr>
      <vt:lpstr> Références</vt:lpstr>
      <vt:lpstr> Références</vt:lpstr>
      <vt:lpstr> Références</vt:lpstr>
      <vt:lpstr>  LIARA &amp; DOMUS (Bouchard et al., 2014 ; Giroux et al., 2009) </vt:lpstr>
      <vt:lpstr>  Gator-Tech &amp; Amiqual4Home (Helal et al., 2005 ; Lago et al., 2017)</vt:lpstr>
      <vt:lpstr>  CASAS (Cook et al., 2013)</vt:lpstr>
      <vt:lpstr>  Transducteurs Intelligents Distribués (Plantevin et al., 2018)</vt:lpstr>
      <vt:lpstr> Les ateliers d’apprentissage machine</vt:lpstr>
      <vt:lpstr> Le processus d’apprentissage   pour reconnaître des activités</vt:lpstr>
      <vt:lpstr> Les capteurs (statiques)</vt:lpstr>
      <vt:lpstr> Les différents capteurs (wearable)</vt:lpstr>
      <vt:lpstr> Les différents capteurs (wearable)</vt:lpstr>
      <vt:lpstr> Les différents capteurs (wearable)</vt:lpstr>
      <vt:lpstr> Les différents capteurs (wearable)</vt:lpstr>
      <vt:lpstr> Le processus d’apprentissage   pour reconnaître des activités</vt:lpstr>
      <vt:lpstr> La communication</vt:lpstr>
      <vt:lpstr> La communication</vt:lpstr>
      <vt:lpstr> L’échange des données</vt:lpstr>
      <vt:lpstr> L’échange des données</vt:lpstr>
      <vt:lpstr> L’échange des données</vt:lpstr>
      <vt:lpstr> L’échange des données</vt:lpstr>
      <vt:lpstr> L’échange des données</vt:lpstr>
      <vt:lpstr> La reconnaissance des types de sols</vt:lpstr>
      <vt:lpstr> La reconnaissance des types de sols</vt:lpstr>
      <vt:lpstr> La reconnaissance des types de sols</vt:lpstr>
      <vt:lpstr> Solution proposée : le wearable device</vt:lpstr>
      <vt:lpstr> Solution proposée : le wearable device</vt:lpstr>
      <vt:lpstr> Solution proposée : extraction des caractéristiques</vt:lpstr>
      <vt:lpstr> Solution proposée : apprentissage</vt:lpstr>
      <vt:lpstr> Solution proposée : apprentissage</vt:lpstr>
      <vt:lpstr> Expérimentations</vt:lpstr>
      <vt:lpstr> Organisation des conteneurs dans notre cluster</vt:lpstr>
      <vt:lpstr> Déploiement sur l’architecture distribuée (exemple)</vt:lpstr>
      <vt:lpstr> Rappel des problématiques</vt:lpstr>
      <vt:lpstr> Apports personnels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La communication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Random Forest:  Reconnaissance des types de sols</dc:title>
  <dc:creator>FlorentinTh</dc:creator>
  <cp:lastModifiedBy>Florentin Thullier</cp:lastModifiedBy>
  <cp:revision>503</cp:revision>
  <dcterms:created xsi:type="dcterms:W3CDTF">2016-12-05T14:49:01Z</dcterms:created>
  <dcterms:modified xsi:type="dcterms:W3CDTF">2021-03-29T23:14:06Z</dcterms:modified>
</cp:coreProperties>
</file>